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1"/>
  </p:notesMasterIdLst>
  <p:sldIdLst>
    <p:sldId id="257" r:id="rId2"/>
    <p:sldId id="259" r:id="rId3"/>
    <p:sldId id="275" r:id="rId4"/>
    <p:sldId id="272" r:id="rId5"/>
    <p:sldId id="279" r:id="rId6"/>
    <p:sldId id="278" r:id="rId7"/>
    <p:sldId id="276" r:id="rId8"/>
    <p:sldId id="269"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EBEEF1"/>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39" autoAdjust="0"/>
    <p:restoredTop sz="68648" autoAdjust="0"/>
  </p:normalViewPr>
  <p:slideViewPr>
    <p:cSldViewPr snapToGrid="0">
      <p:cViewPr>
        <p:scale>
          <a:sx n="49" d="100"/>
          <a:sy n="49" d="100"/>
        </p:scale>
        <p:origin x="1464" y="264"/>
      </p:cViewPr>
      <p:guideLst/>
    </p:cSldViewPr>
  </p:slideViewPr>
  <p:outlineViewPr>
    <p:cViewPr>
      <p:scale>
        <a:sx n="33" d="100"/>
        <a:sy n="33" d="100"/>
      </p:scale>
      <p:origin x="0" y="-2222"/>
    </p:cViewPr>
  </p:outlineViewPr>
  <p:notesTextViewPr>
    <p:cViewPr>
      <p:scale>
        <a:sx n="1" d="1"/>
        <a:sy n="1" d="1"/>
      </p:scale>
      <p:origin x="0" y="0"/>
    </p:cViewPr>
  </p:notesTextViewPr>
  <p:sorterViewPr>
    <p:cViewPr>
      <p:scale>
        <a:sx n="100" d="100"/>
        <a:sy n="100" d="100"/>
      </p:scale>
      <p:origin x="0" y="-4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5E6332-94BC-4EE7-A69A-886BCB23AD5C}" type="doc">
      <dgm:prSet loTypeId="urn:microsoft.com/office/officeart/2005/8/layout/chevron1" loCatId="process" qsTypeId="urn:microsoft.com/office/officeart/2005/8/quickstyle/simple5" qsCatId="simple" csTypeId="urn:microsoft.com/office/officeart/2005/8/colors/accent1_2" csCatId="accent1" phldr="1"/>
      <dgm:spPr/>
      <dgm:t>
        <a:bodyPr/>
        <a:lstStyle/>
        <a:p>
          <a:endParaRPr lang="en-US"/>
        </a:p>
      </dgm:t>
    </dgm:pt>
    <dgm:pt modelId="{3AE1D9EC-3174-4206-A707-B260BFAC5314}">
      <dgm:prSet phldrT="[Text]" custT="1"/>
      <dgm:spPr/>
      <dgm:t>
        <a:bodyPr/>
        <a:lstStyle/>
        <a:p>
          <a:pPr rtl="0"/>
          <a:r>
            <a:rPr lang="en-US" sz="1400" b="1" dirty="0"/>
            <a:t>~$3.48 M  </a:t>
          </a:r>
          <a:br>
            <a:rPr lang="en-US" sz="1400" b="1" dirty="0"/>
          </a:br>
          <a:r>
            <a:rPr lang="en-US" sz="1400" b="1" dirty="0"/>
            <a:t>Yearly Revenues</a:t>
          </a:r>
        </a:p>
      </dgm:t>
    </dgm:pt>
    <dgm:pt modelId="{29BBFB25-A264-4EAD-AE4A-3085236D10C7}" type="parTrans" cxnId="{122337F8-F52B-4315-B901-F970390030A1}">
      <dgm:prSet/>
      <dgm:spPr/>
      <dgm:t>
        <a:bodyPr/>
        <a:lstStyle/>
        <a:p>
          <a:endParaRPr lang="en-US"/>
        </a:p>
      </dgm:t>
    </dgm:pt>
    <dgm:pt modelId="{C9BAE81F-5800-4FEB-85CF-A93371EB34D2}" type="sibTrans" cxnId="{122337F8-F52B-4315-B901-F970390030A1}">
      <dgm:prSet/>
      <dgm:spPr/>
      <dgm:t>
        <a:bodyPr/>
        <a:lstStyle/>
        <a:p>
          <a:endParaRPr lang="en-US"/>
        </a:p>
      </dgm:t>
    </dgm:pt>
    <dgm:pt modelId="{8B18AE90-79F0-4216-AF1B-3BC7D912997E}">
      <dgm:prSet custT="1"/>
      <dgm:spPr/>
      <dgm:t>
        <a:bodyPr/>
        <a:lstStyle/>
        <a:p>
          <a:pPr rtl="0"/>
          <a:r>
            <a:rPr lang="en-US" sz="1400" b="1" dirty="0">
              <a:effectLst/>
              <a:latin typeface="+mn-lt"/>
              <a:ea typeface="Times New Roman" panose="02020603050405020304" pitchFamily="18" charset="0"/>
              <a:cs typeface="Times New Roman" panose="02020603050405020304" pitchFamily="18" charset="0"/>
            </a:rPr>
            <a:t>$2 M Yearly profit</a:t>
          </a:r>
          <a:endParaRPr lang="en-US" sz="1400" dirty="0">
            <a:latin typeface="+mn-lt"/>
          </a:endParaRPr>
        </a:p>
      </dgm:t>
    </dgm:pt>
    <dgm:pt modelId="{710CF4BE-B125-4B78-8A3E-52F7542808D8}" type="parTrans" cxnId="{23FB37E2-71D6-43E9-B15A-4EA76D313A0E}">
      <dgm:prSet/>
      <dgm:spPr/>
      <dgm:t>
        <a:bodyPr/>
        <a:lstStyle/>
        <a:p>
          <a:endParaRPr lang="en-US"/>
        </a:p>
      </dgm:t>
    </dgm:pt>
    <dgm:pt modelId="{E73DF8B9-3CD5-4ED6-9CE0-7A24CD2EAB1F}" type="sibTrans" cxnId="{23FB37E2-71D6-43E9-B15A-4EA76D313A0E}">
      <dgm:prSet/>
      <dgm:spPr/>
      <dgm:t>
        <a:bodyPr/>
        <a:lstStyle/>
        <a:p>
          <a:endParaRPr lang="en-US"/>
        </a:p>
      </dgm:t>
    </dgm:pt>
    <dgm:pt modelId="{B39AEACE-0D23-409C-B36D-DFB67951EA93}">
      <dgm:prSet custT="1"/>
      <dgm:spPr>
        <a:gradFill rotWithShape="0">
          <a:gsLst>
            <a:gs pos="0">
              <a:schemeClr val="accent1">
                <a:lumMod val="40000"/>
                <a:lumOff val="60000"/>
              </a:schemeClr>
            </a:gs>
            <a:gs pos="100000">
              <a:schemeClr val="accent1">
                <a:hueOff val="0"/>
                <a:satOff val="0"/>
                <a:lumOff val="0"/>
                <a:alphaOff val="0"/>
                <a:shade val="87000"/>
                <a:satMod val="125000"/>
              </a:schemeClr>
            </a:gs>
            <a:gs pos="10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gradFill>
      </dgm:spPr>
      <dgm:t>
        <a:bodyPr/>
        <a:lstStyle/>
        <a:p>
          <a:pPr rtl="0"/>
          <a:r>
            <a:rPr lang="en-US" sz="1300" dirty="0">
              <a:solidFill>
                <a:schemeClr val="tx1"/>
              </a:solidFill>
            </a:rPr>
            <a:t>- 1.45 M </a:t>
          </a:r>
          <a:br>
            <a:rPr lang="en-US" sz="1300" dirty="0">
              <a:solidFill>
                <a:schemeClr val="tx1"/>
              </a:solidFill>
            </a:rPr>
          </a:br>
          <a:r>
            <a:rPr lang="en-US" sz="1300" dirty="0">
              <a:solidFill>
                <a:schemeClr val="tx1"/>
              </a:solidFill>
            </a:rPr>
            <a:t>Chair-lift</a:t>
          </a:r>
          <a:br>
            <a:rPr lang="en-US" sz="1300" dirty="0">
              <a:solidFill>
                <a:schemeClr val="tx1"/>
              </a:solidFill>
            </a:rPr>
          </a:br>
          <a:r>
            <a:rPr lang="en-US" sz="1300" b="1" dirty="0">
              <a:solidFill>
                <a:schemeClr val="tx1"/>
              </a:solidFill>
            </a:rPr>
            <a:t>Operational Cost</a:t>
          </a:r>
        </a:p>
      </dgm:t>
    </dgm:pt>
    <dgm:pt modelId="{F8498BFC-7BBF-4649-846E-F7D353A842F1}" type="parTrans" cxnId="{D50744F8-3CF2-46D3-9BFB-4D3DEF6AE182}">
      <dgm:prSet/>
      <dgm:spPr/>
      <dgm:t>
        <a:bodyPr/>
        <a:lstStyle/>
        <a:p>
          <a:endParaRPr lang="en-US"/>
        </a:p>
      </dgm:t>
    </dgm:pt>
    <dgm:pt modelId="{EF102C20-118B-4EFD-8456-2521FBE47C1A}" type="sibTrans" cxnId="{D50744F8-3CF2-46D3-9BFB-4D3DEF6AE182}">
      <dgm:prSet/>
      <dgm:spPr/>
      <dgm:t>
        <a:bodyPr/>
        <a:lstStyle/>
        <a:p>
          <a:endParaRPr lang="en-US"/>
        </a:p>
      </dgm:t>
    </dgm:pt>
    <dgm:pt modelId="{29754537-5900-430D-B331-4EA39DCBEAB8}">
      <dgm:prSet custT="1"/>
      <dgm:spPr/>
      <dgm:t>
        <a:bodyPr/>
        <a:lstStyle/>
        <a:p>
          <a:pPr rtl="0"/>
          <a:r>
            <a:rPr lang="en-US" sz="1400" b="1" dirty="0"/>
            <a:t>~$1.99 Increase in ticket price</a:t>
          </a:r>
        </a:p>
      </dgm:t>
    </dgm:pt>
    <dgm:pt modelId="{55F25AF7-51FE-4C5E-9419-62E75A1D6AE4}" type="parTrans" cxnId="{9CAE7EF8-2834-4537-9296-2D765215F0A0}">
      <dgm:prSet/>
      <dgm:spPr/>
      <dgm:t>
        <a:bodyPr/>
        <a:lstStyle/>
        <a:p>
          <a:endParaRPr lang="en-US"/>
        </a:p>
      </dgm:t>
    </dgm:pt>
    <dgm:pt modelId="{64809E01-2B07-457D-A16E-34E7BC37482E}" type="sibTrans" cxnId="{9CAE7EF8-2834-4537-9296-2D765215F0A0}">
      <dgm:prSet/>
      <dgm:spPr/>
      <dgm:t>
        <a:bodyPr/>
        <a:lstStyle/>
        <a:p>
          <a:endParaRPr lang="en-US"/>
        </a:p>
      </dgm:t>
    </dgm:pt>
    <dgm:pt modelId="{42B43D4C-4072-4DF8-BDB7-58AF3E45887C}" type="pres">
      <dgm:prSet presAssocID="{E25E6332-94BC-4EE7-A69A-886BCB23AD5C}" presName="Name0" presStyleCnt="0">
        <dgm:presLayoutVars>
          <dgm:dir/>
          <dgm:animLvl val="lvl"/>
          <dgm:resizeHandles val="exact"/>
        </dgm:presLayoutVars>
      </dgm:prSet>
      <dgm:spPr/>
    </dgm:pt>
    <dgm:pt modelId="{ABE0B8C7-481F-4F62-AD97-EBF02CC24D78}" type="pres">
      <dgm:prSet presAssocID="{29754537-5900-430D-B331-4EA39DCBEAB8}" presName="parTxOnly" presStyleLbl="node1" presStyleIdx="0" presStyleCnt="4" custScaleX="228884" custScaleY="236312" custLinFactX="73134" custLinFactNeighborX="100000" custLinFactNeighborY="-90">
        <dgm:presLayoutVars>
          <dgm:chMax val="0"/>
          <dgm:chPref val="0"/>
          <dgm:bulletEnabled val="1"/>
        </dgm:presLayoutVars>
      </dgm:prSet>
      <dgm:spPr/>
    </dgm:pt>
    <dgm:pt modelId="{771C9AEA-027E-4506-81F7-5908FC44F896}" type="pres">
      <dgm:prSet presAssocID="{64809E01-2B07-457D-A16E-34E7BC37482E}" presName="parTxOnlySpace" presStyleCnt="0"/>
      <dgm:spPr/>
    </dgm:pt>
    <dgm:pt modelId="{C63D7DE7-8828-4062-88D1-09D7F9CC58A1}" type="pres">
      <dgm:prSet presAssocID="{3AE1D9EC-3174-4206-A707-B260BFAC5314}" presName="parTxOnly" presStyleLbl="node1" presStyleIdx="1" presStyleCnt="4" custScaleX="231455" custScaleY="234270" custLinFactX="46698" custLinFactNeighborX="100000" custLinFactNeighborY="-2">
        <dgm:presLayoutVars>
          <dgm:chMax val="0"/>
          <dgm:chPref val="0"/>
          <dgm:bulletEnabled val="1"/>
        </dgm:presLayoutVars>
      </dgm:prSet>
      <dgm:spPr/>
    </dgm:pt>
    <dgm:pt modelId="{E9413F51-234E-4502-89C1-F203EA17631B}" type="pres">
      <dgm:prSet presAssocID="{C9BAE81F-5800-4FEB-85CF-A93371EB34D2}" presName="parTxOnlySpace" presStyleCnt="0"/>
      <dgm:spPr/>
    </dgm:pt>
    <dgm:pt modelId="{FBF6B60D-79D5-4934-961F-0C661D290D73}" type="pres">
      <dgm:prSet presAssocID="{B39AEACE-0D23-409C-B36D-DFB67951EA93}" presName="parTxOnly" presStyleLbl="node1" presStyleIdx="2" presStyleCnt="4" custScaleX="268137" custScaleY="237834" custLinFactX="16963" custLinFactNeighborX="100000">
        <dgm:presLayoutVars>
          <dgm:chMax val="0"/>
          <dgm:chPref val="0"/>
          <dgm:bulletEnabled val="1"/>
        </dgm:presLayoutVars>
      </dgm:prSet>
      <dgm:spPr/>
    </dgm:pt>
    <dgm:pt modelId="{7B777534-A719-45A5-9BEB-690581BC1A0F}" type="pres">
      <dgm:prSet presAssocID="{EF102C20-118B-4EFD-8456-2521FBE47C1A}" presName="parTxOnlySpace" presStyleCnt="0"/>
      <dgm:spPr/>
    </dgm:pt>
    <dgm:pt modelId="{CF4798E8-E5BC-49A8-96A0-17C0D15B5946}" type="pres">
      <dgm:prSet presAssocID="{8B18AE90-79F0-4216-AF1B-3BC7D912997E}" presName="parTxOnly" presStyleLbl="node1" presStyleIdx="3" presStyleCnt="4" custScaleX="217512" custScaleY="236779" custLinFactNeighborX="248" custLinFactNeighborY="-469">
        <dgm:presLayoutVars>
          <dgm:chMax val="0"/>
          <dgm:chPref val="0"/>
          <dgm:bulletEnabled val="1"/>
        </dgm:presLayoutVars>
      </dgm:prSet>
      <dgm:spPr/>
    </dgm:pt>
  </dgm:ptLst>
  <dgm:cxnLst>
    <dgm:cxn modelId="{4C6B4395-6AE4-4DBF-AE31-ACBA058FFE2F}" type="presOf" srcId="{B39AEACE-0D23-409C-B36D-DFB67951EA93}" destId="{FBF6B60D-79D5-4934-961F-0C661D290D73}" srcOrd="0" destOrd="0" presId="urn:microsoft.com/office/officeart/2005/8/layout/chevron1"/>
    <dgm:cxn modelId="{307B9AA8-A6FA-4014-AED2-48FB78509984}" type="presOf" srcId="{3AE1D9EC-3174-4206-A707-B260BFAC5314}" destId="{C63D7DE7-8828-4062-88D1-09D7F9CC58A1}" srcOrd="0" destOrd="0" presId="urn:microsoft.com/office/officeart/2005/8/layout/chevron1"/>
    <dgm:cxn modelId="{C5D76AD0-7406-4B3F-8517-7BB73FD8C361}" type="presOf" srcId="{29754537-5900-430D-B331-4EA39DCBEAB8}" destId="{ABE0B8C7-481F-4F62-AD97-EBF02CC24D78}" srcOrd="0" destOrd="0" presId="urn:microsoft.com/office/officeart/2005/8/layout/chevron1"/>
    <dgm:cxn modelId="{23FB37E2-71D6-43E9-B15A-4EA76D313A0E}" srcId="{E25E6332-94BC-4EE7-A69A-886BCB23AD5C}" destId="{8B18AE90-79F0-4216-AF1B-3BC7D912997E}" srcOrd="3" destOrd="0" parTransId="{710CF4BE-B125-4B78-8A3E-52F7542808D8}" sibTransId="{E73DF8B9-3CD5-4ED6-9CE0-7A24CD2EAB1F}"/>
    <dgm:cxn modelId="{F7B7F9E7-1C7D-4B29-BA87-6CD0A887E4F5}" type="presOf" srcId="{E25E6332-94BC-4EE7-A69A-886BCB23AD5C}" destId="{42B43D4C-4072-4DF8-BDB7-58AF3E45887C}" srcOrd="0" destOrd="0" presId="urn:microsoft.com/office/officeart/2005/8/layout/chevron1"/>
    <dgm:cxn modelId="{88D1AEEA-83B0-4274-9BC8-002885FCCAFF}" type="presOf" srcId="{8B18AE90-79F0-4216-AF1B-3BC7D912997E}" destId="{CF4798E8-E5BC-49A8-96A0-17C0D15B5946}" srcOrd="0" destOrd="0" presId="urn:microsoft.com/office/officeart/2005/8/layout/chevron1"/>
    <dgm:cxn modelId="{122337F8-F52B-4315-B901-F970390030A1}" srcId="{E25E6332-94BC-4EE7-A69A-886BCB23AD5C}" destId="{3AE1D9EC-3174-4206-A707-B260BFAC5314}" srcOrd="1" destOrd="0" parTransId="{29BBFB25-A264-4EAD-AE4A-3085236D10C7}" sibTransId="{C9BAE81F-5800-4FEB-85CF-A93371EB34D2}"/>
    <dgm:cxn modelId="{D50744F8-3CF2-46D3-9BFB-4D3DEF6AE182}" srcId="{E25E6332-94BC-4EE7-A69A-886BCB23AD5C}" destId="{B39AEACE-0D23-409C-B36D-DFB67951EA93}" srcOrd="2" destOrd="0" parTransId="{F8498BFC-7BBF-4649-846E-F7D353A842F1}" sibTransId="{EF102C20-118B-4EFD-8456-2521FBE47C1A}"/>
    <dgm:cxn modelId="{9CAE7EF8-2834-4537-9296-2D765215F0A0}" srcId="{E25E6332-94BC-4EE7-A69A-886BCB23AD5C}" destId="{29754537-5900-430D-B331-4EA39DCBEAB8}" srcOrd="0" destOrd="0" parTransId="{55F25AF7-51FE-4C5E-9419-62E75A1D6AE4}" sibTransId="{64809E01-2B07-457D-A16E-34E7BC37482E}"/>
    <dgm:cxn modelId="{C5364A67-1807-4542-B267-D080620D05AF}" type="presParOf" srcId="{42B43D4C-4072-4DF8-BDB7-58AF3E45887C}" destId="{ABE0B8C7-481F-4F62-AD97-EBF02CC24D78}" srcOrd="0" destOrd="0" presId="urn:microsoft.com/office/officeart/2005/8/layout/chevron1"/>
    <dgm:cxn modelId="{60E1A822-6AD5-4181-955D-60125791046C}" type="presParOf" srcId="{42B43D4C-4072-4DF8-BDB7-58AF3E45887C}" destId="{771C9AEA-027E-4506-81F7-5908FC44F896}" srcOrd="1" destOrd="0" presId="urn:microsoft.com/office/officeart/2005/8/layout/chevron1"/>
    <dgm:cxn modelId="{129991A1-FB77-4EF9-ADBB-FBC593FA62DB}" type="presParOf" srcId="{42B43D4C-4072-4DF8-BDB7-58AF3E45887C}" destId="{C63D7DE7-8828-4062-88D1-09D7F9CC58A1}" srcOrd="2" destOrd="0" presId="urn:microsoft.com/office/officeart/2005/8/layout/chevron1"/>
    <dgm:cxn modelId="{228CEE2B-C923-4418-8B8D-785B93DAF4B2}" type="presParOf" srcId="{42B43D4C-4072-4DF8-BDB7-58AF3E45887C}" destId="{E9413F51-234E-4502-89C1-F203EA17631B}" srcOrd="3" destOrd="0" presId="urn:microsoft.com/office/officeart/2005/8/layout/chevron1"/>
    <dgm:cxn modelId="{CCF376ED-008C-4C3E-B824-83DF5FE50815}" type="presParOf" srcId="{42B43D4C-4072-4DF8-BDB7-58AF3E45887C}" destId="{FBF6B60D-79D5-4934-961F-0C661D290D73}" srcOrd="4" destOrd="0" presId="urn:microsoft.com/office/officeart/2005/8/layout/chevron1"/>
    <dgm:cxn modelId="{8DD1F0FB-BF7B-4234-9B76-65986A2FE289}" type="presParOf" srcId="{42B43D4C-4072-4DF8-BDB7-58AF3E45887C}" destId="{7B777534-A719-45A5-9BEB-690581BC1A0F}" srcOrd="5" destOrd="0" presId="urn:microsoft.com/office/officeart/2005/8/layout/chevron1"/>
    <dgm:cxn modelId="{A46F03AA-F4ED-4C24-B284-CD3B1F80143C}" type="presParOf" srcId="{42B43D4C-4072-4DF8-BDB7-58AF3E45887C}" destId="{CF4798E8-E5BC-49A8-96A0-17C0D15B5946}"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72F7F1-6998-472D-9D72-586076D95124}"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6A1DB8E7-7BFF-4BA3-9FB8-8CF271ECCBF5}">
      <dgm:prSet phldrT="[Text]" custT="1"/>
      <dgm:spPr/>
      <dgm:t>
        <a:bodyPr/>
        <a:lstStyle/>
        <a:p>
          <a:pPr rtl="0"/>
          <a:r>
            <a:rPr lang="en-US" sz="2300" b="1" dirty="0">
              <a:solidFill>
                <a:srgbClr val="000000"/>
              </a:solidFill>
              <a:effectLst/>
              <a:latin typeface="Times New Roman" panose="02020603050405020304" pitchFamily="18" charset="0"/>
              <a:ea typeface="Times New Roman" panose="02020603050405020304" pitchFamily="18" charset="0"/>
            </a:rPr>
            <a:t>Our Model considers all resorts within all the given states, </a:t>
          </a:r>
          <a:r>
            <a:rPr lang="en-US" sz="2300" b="1" dirty="0">
              <a:solidFill>
                <a:schemeClr val="bg1"/>
              </a:solidFill>
              <a:effectLst/>
              <a:latin typeface="Times New Roman" panose="02020603050405020304" pitchFamily="18" charset="0"/>
              <a:ea typeface="Times New Roman" panose="02020603050405020304" pitchFamily="18" charset="0"/>
            </a:rPr>
            <a:t>together</a:t>
          </a:r>
          <a:endParaRPr lang="en-US" sz="2300" b="1" dirty="0">
            <a:solidFill>
              <a:schemeClr val="bg1"/>
            </a:solidFill>
          </a:endParaRPr>
        </a:p>
      </dgm:t>
    </dgm:pt>
    <dgm:pt modelId="{327B0084-7591-40CD-A716-7F155836A192}" type="parTrans" cxnId="{63C67320-D8A5-49E2-A227-C6EDE2519509}">
      <dgm:prSet/>
      <dgm:spPr/>
      <dgm:t>
        <a:bodyPr/>
        <a:lstStyle/>
        <a:p>
          <a:endParaRPr lang="en-US"/>
        </a:p>
      </dgm:t>
    </dgm:pt>
    <dgm:pt modelId="{FE02F4B4-C48F-4987-BE0A-AC5CEC6F820D}" type="sibTrans" cxnId="{63C67320-D8A5-49E2-A227-C6EDE2519509}">
      <dgm:prSet/>
      <dgm:spPr/>
      <dgm:t>
        <a:bodyPr/>
        <a:lstStyle/>
        <a:p>
          <a:endParaRPr lang="en-US"/>
        </a:p>
      </dgm:t>
    </dgm:pt>
    <dgm:pt modelId="{9507A55D-1546-4213-B5E5-5508303EA805}">
      <dgm:prSet phldrT="[Text]" custT="1"/>
      <dgm:spPr/>
      <dgm:t>
        <a:bodyPr/>
        <a:lstStyle/>
        <a:p>
          <a:pPr rtl="0"/>
          <a:r>
            <a:rPr lang="en-US" sz="1700" dirty="0">
              <a:solidFill>
                <a:srgbClr val="000000"/>
              </a:solidFill>
              <a:effectLst/>
              <a:latin typeface="Times New Roman" panose="02020603050405020304" pitchFamily="18" charset="0"/>
              <a:ea typeface="Times New Roman" panose="02020603050405020304" pitchFamily="18" charset="0"/>
            </a:rPr>
            <a:t>All provided resorts belonging to the same  market share</a:t>
          </a:r>
          <a:br>
            <a:rPr lang="en-US" sz="1700" dirty="0">
              <a:solidFill>
                <a:srgbClr val="000000"/>
              </a:solidFill>
              <a:effectLst/>
              <a:latin typeface="Times New Roman" panose="02020603050405020304" pitchFamily="18" charset="0"/>
              <a:ea typeface="Times New Roman" panose="02020603050405020304" pitchFamily="18" charset="0"/>
            </a:rPr>
          </a:br>
          <a:endParaRPr lang="en-US" sz="1700" dirty="0"/>
        </a:p>
      </dgm:t>
    </dgm:pt>
    <dgm:pt modelId="{67AAC094-76D3-4227-9ED0-BEA4CF1A5A26}" type="parTrans" cxnId="{A2761614-A186-4018-811D-CADDC44BAE3C}">
      <dgm:prSet/>
      <dgm:spPr/>
      <dgm:t>
        <a:bodyPr/>
        <a:lstStyle/>
        <a:p>
          <a:endParaRPr lang="en-US"/>
        </a:p>
      </dgm:t>
    </dgm:pt>
    <dgm:pt modelId="{D1B11082-7F50-45ED-A4CF-AE6EC9B5DD01}" type="sibTrans" cxnId="{A2761614-A186-4018-811D-CADDC44BAE3C}">
      <dgm:prSet/>
      <dgm:spPr/>
      <dgm:t>
        <a:bodyPr/>
        <a:lstStyle/>
        <a:p>
          <a:endParaRPr lang="en-US"/>
        </a:p>
      </dgm:t>
    </dgm:pt>
    <dgm:pt modelId="{239D2660-84B5-421C-93B8-7B3575E64134}">
      <dgm:prSet phldrT="[Text]" custT="1"/>
      <dgm:spPr/>
      <dgm:t>
        <a:bodyPr/>
        <a:lstStyle/>
        <a:p>
          <a:r>
            <a:rPr lang="en-US" sz="2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Our Model focuses only on predicting </a:t>
          </a:r>
          <a:r>
            <a:rPr lang="en-US" sz="23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weekend ticket prices</a:t>
          </a:r>
          <a:endParaRPr lang="en-US" sz="2300" dirty="0">
            <a:solidFill>
              <a:schemeClr val="bg1"/>
            </a:solidFill>
          </a:endParaRPr>
        </a:p>
      </dgm:t>
    </dgm:pt>
    <dgm:pt modelId="{0A111C04-EEF6-4FF5-B1D3-8F9025BE5BC8}" type="parTrans" cxnId="{08A7AAD6-2477-4EFD-AD75-0BBB6E3FBBA0}">
      <dgm:prSet/>
      <dgm:spPr/>
      <dgm:t>
        <a:bodyPr/>
        <a:lstStyle/>
        <a:p>
          <a:endParaRPr lang="en-US"/>
        </a:p>
      </dgm:t>
    </dgm:pt>
    <dgm:pt modelId="{9523DEDB-2966-4822-A899-010D6198C129}" type="sibTrans" cxnId="{08A7AAD6-2477-4EFD-AD75-0BBB6E3FBBA0}">
      <dgm:prSet/>
      <dgm:spPr/>
      <dgm:t>
        <a:bodyPr/>
        <a:lstStyle/>
        <a:p>
          <a:endParaRPr lang="en-US"/>
        </a:p>
      </dgm:t>
    </dgm:pt>
    <dgm:pt modelId="{9899CD97-436B-4982-B93D-997FCDB5A407}">
      <dgm:prSet phldrT="[Text]" custT="1"/>
      <dgm:spPr/>
      <dgm:t>
        <a:bodyPr/>
        <a:lstStyle/>
        <a:p>
          <a:pPr>
            <a:lnSpc>
              <a:spcPct val="100000"/>
            </a:lnSpc>
          </a:pPr>
          <a:r>
            <a:rPr lang="en-US" sz="1700" dirty="0">
              <a:effectLst/>
              <a:latin typeface="Times New Roman" panose="02020603050405020304" pitchFamily="18" charset="0"/>
              <a:ea typeface="Times New Roman" panose="02020603050405020304" pitchFamily="18" charset="0"/>
            </a:rPr>
            <a:t>In Montana it is customary to match weekend and weekday ticket prices</a:t>
          </a:r>
          <a:endParaRPr lang="en-US" sz="1700" dirty="0"/>
        </a:p>
      </dgm:t>
    </dgm:pt>
    <dgm:pt modelId="{FFC0F3CB-08B1-4462-A4CB-48BBAE5E5767}" type="parTrans" cxnId="{59370246-1399-4564-85EC-149262F5B2B0}">
      <dgm:prSet/>
      <dgm:spPr/>
      <dgm:t>
        <a:bodyPr/>
        <a:lstStyle/>
        <a:p>
          <a:endParaRPr lang="en-US"/>
        </a:p>
      </dgm:t>
    </dgm:pt>
    <dgm:pt modelId="{0040392C-9D53-46B6-A624-9F7A0921FCDF}" type="sibTrans" cxnId="{59370246-1399-4564-85EC-149262F5B2B0}">
      <dgm:prSet/>
      <dgm:spPr/>
      <dgm:t>
        <a:bodyPr/>
        <a:lstStyle/>
        <a:p>
          <a:endParaRPr lang="en-US"/>
        </a:p>
      </dgm:t>
    </dgm:pt>
    <dgm:pt modelId="{11E24F17-C6EA-42B7-8E3D-A3B31B96C41A}">
      <dgm:prSet/>
      <dgm:spPr/>
      <dgm:t>
        <a:bodyPr/>
        <a:lstStyle/>
        <a:p>
          <a:pPr rtl="0">
            <a:lnSpc>
              <a:spcPct val="90000"/>
            </a:lnSpc>
          </a:pPr>
          <a:endParaRPr lang="en-US" sz="2300" dirty="0"/>
        </a:p>
      </dgm:t>
    </dgm:pt>
    <dgm:pt modelId="{87478DE0-F8B7-4BA4-9BE1-14A5E1A5537C}" type="parTrans" cxnId="{F8865C7C-3247-48A1-8C3E-8071CD7C95F7}">
      <dgm:prSet/>
      <dgm:spPr/>
      <dgm:t>
        <a:bodyPr/>
        <a:lstStyle/>
        <a:p>
          <a:endParaRPr lang="en-US"/>
        </a:p>
      </dgm:t>
    </dgm:pt>
    <dgm:pt modelId="{49F94A13-67C8-4FF2-8E92-721DE1F6F5BB}" type="sibTrans" cxnId="{F8865C7C-3247-48A1-8C3E-8071CD7C95F7}">
      <dgm:prSet/>
      <dgm:spPr/>
      <dgm:t>
        <a:bodyPr/>
        <a:lstStyle/>
        <a:p>
          <a:endParaRPr lang="en-US"/>
        </a:p>
      </dgm:t>
    </dgm:pt>
    <dgm:pt modelId="{BF8F8B4D-856D-4D99-8909-D22A050DDB63}">
      <dgm:prSet phldrT="[Text]" custT="1"/>
      <dgm:spPr/>
      <dgm:t>
        <a:bodyPr/>
        <a:lstStyle/>
        <a:p>
          <a:pPr rtl="0"/>
          <a:r>
            <a:rPr lang="en-US" sz="2300" b="1" dirty="0">
              <a:solidFill>
                <a:schemeClr val="tx1"/>
              </a:solidFill>
              <a:latin typeface="Times New Roman" panose="02020603050405020304" pitchFamily="18" charset="0"/>
              <a:cs typeface="Times New Roman" panose="02020603050405020304" pitchFamily="18" charset="0"/>
            </a:rPr>
            <a:t>After deriving state-wise statistic features out of 330 resort records, Our Model uses </a:t>
          </a:r>
          <a:r>
            <a:rPr lang="en-US" sz="2300" b="1" dirty="0">
              <a:solidFill>
                <a:schemeClr val="bg1"/>
              </a:solidFill>
              <a:latin typeface="Times New Roman" panose="02020603050405020304" pitchFamily="18" charset="0"/>
              <a:cs typeface="Times New Roman" panose="02020603050405020304" pitchFamily="18" charset="0"/>
            </a:rPr>
            <a:t>277 resort records</a:t>
          </a:r>
        </a:p>
      </dgm:t>
    </dgm:pt>
    <dgm:pt modelId="{E6762469-60B9-4EDD-98C1-C72EB21B5AD8}" type="parTrans" cxnId="{2FC401E1-E6A4-4B3E-BDA1-0A4CC9A435CA}">
      <dgm:prSet/>
      <dgm:spPr/>
      <dgm:t>
        <a:bodyPr/>
        <a:lstStyle/>
        <a:p>
          <a:endParaRPr lang="en-US"/>
        </a:p>
      </dgm:t>
    </dgm:pt>
    <dgm:pt modelId="{EA1906FE-F145-4F0C-8469-C050D48C1F6F}" type="sibTrans" cxnId="{2FC401E1-E6A4-4B3E-BDA1-0A4CC9A435CA}">
      <dgm:prSet/>
      <dgm:spPr/>
      <dgm:t>
        <a:bodyPr/>
        <a:lstStyle/>
        <a:p>
          <a:endParaRPr lang="en-US"/>
        </a:p>
      </dgm:t>
    </dgm:pt>
    <dgm:pt modelId="{7DE25940-87B6-4204-A2F1-7ACE78D050DE}">
      <dgm:prSet phldrT="[Text]"/>
      <dgm:spPr/>
      <dgm:t>
        <a:bodyPr/>
        <a:lstStyle/>
        <a:p>
          <a:pPr rtl="0">
            <a:lnSpc>
              <a:spcPct val="150000"/>
            </a:lnSpc>
          </a:pPr>
          <a:r>
            <a:rPr lang="en-US" dirty="0"/>
            <a:t>Dropped </a:t>
          </a:r>
          <a:r>
            <a:rPr lang="en-US" b="1" dirty="0"/>
            <a:t>all rows with missing price information</a:t>
          </a:r>
          <a:endParaRPr lang="en-US" dirty="0"/>
        </a:p>
      </dgm:t>
    </dgm:pt>
    <dgm:pt modelId="{C5800C3D-3EDF-4470-B703-7C36EA529BA0}" type="parTrans" cxnId="{69EF0A93-0021-4B25-AA3D-6458BC9D4BD0}">
      <dgm:prSet/>
      <dgm:spPr/>
      <dgm:t>
        <a:bodyPr/>
        <a:lstStyle/>
        <a:p>
          <a:endParaRPr lang="en-US"/>
        </a:p>
      </dgm:t>
    </dgm:pt>
    <dgm:pt modelId="{F6ECF4D4-D82C-40A1-A2A4-52D6BB27F85C}" type="sibTrans" cxnId="{69EF0A93-0021-4B25-AA3D-6458BC9D4BD0}">
      <dgm:prSet/>
      <dgm:spPr/>
      <dgm:t>
        <a:bodyPr/>
        <a:lstStyle/>
        <a:p>
          <a:endParaRPr lang="en-US"/>
        </a:p>
      </dgm:t>
    </dgm:pt>
    <dgm:pt modelId="{1980550F-F57B-4B1D-B353-AD4613237160}">
      <dgm:prSet phldrT="[Text]" custT="1"/>
      <dgm:spPr/>
      <dgm:t>
        <a:bodyPr/>
        <a:lstStyle/>
        <a:p>
          <a:r>
            <a:rPr lang="en-US" sz="1700" dirty="0">
              <a:solidFill>
                <a:schemeClr val="tx1"/>
              </a:solidFill>
              <a:effectLst/>
              <a:latin typeface="Times New Roman" panose="02020603050405020304" pitchFamily="18" charset="0"/>
              <a:ea typeface="Times New Roman" panose="02020603050405020304" pitchFamily="18" charset="0"/>
            </a:rPr>
            <a:t>No clear grouping that would justify for treating states differently </a:t>
          </a:r>
          <a:endParaRPr lang="en-US" sz="1700" dirty="0">
            <a:solidFill>
              <a:schemeClr val="tx1"/>
            </a:solidFill>
          </a:endParaRPr>
        </a:p>
      </dgm:t>
    </dgm:pt>
    <dgm:pt modelId="{EC576725-FBC8-4DA6-B0D3-D66995579F6C}" type="parTrans" cxnId="{5CC75CEF-10DC-45C0-9683-A6E9B02FDA7B}">
      <dgm:prSet/>
      <dgm:spPr/>
      <dgm:t>
        <a:bodyPr/>
        <a:lstStyle/>
        <a:p>
          <a:endParaRPr lang="en-US"/>
        </a:p>
      </dgm:t>
    </dgm:pt>
    <dgm:pt modelId="{916A759B-7D77-494C-A15C-82F1D2694A08}" type="sibTrans" cxnId="{5CC75CEF-10DC-45C0-9683-A6E9B02FDA7B}">
      <dgm:prSet/>
      <dgm:spPr/>
      <dgm:t>
        <a:bodyPr/>
        <a:lstStyle/>
        <a:p>
          <a:endParaRPr lang="en-US"/>
        </a:p>
      </dgm:t>
    </dgm:pt>
    <dgm:pt modelId="{2F0E72E1-14A6-441D-AD84-0C9BD5655264}">
      <dgm:prSet phldrT="[Text]" custT="1"/>
      <dgm:spPr/>
      <dgm:t>
        <a:bodyPr/>
        <a:lstStyle/>
        <a:p>
          <a:pPr>
            <a:lnSpc>
              <a:spcPct val="100000"/>
            </a:lnSpc>
          </a:pPr>
          <a:r>
            <a:rPr lang="en-US" sz="1700" dirty="0">
              <a:solidFill>
                <a:srgbClr val="000000"/>
              </a:solidFill>
              <a:effectLst/>
              <a:latin typeface="Times New Roman" panose="02020603050405020304" pitchFamily="18" charset="0"/>
              <a:ea typeface="Times New Roman" panose="02020603050405020304" pitchFamily="18" charset="0"/>
            </a:rPr>
            <a:t>Weekend prices have the least missing values of the two</a:t>
          </a:r>
          <a:endParaRPr lang="en-US" sz="1700" dirty="0"/>
        </a:p>
      </dgm:t>
    </dgm:pt>
    <dgm:pt modelId="{5DC1D84D-12CF-4274-82FB-2D5A082536BE}" type="parTrans" cxnId="{B532A3BF-1ED4-4510-A7C4-7799FB638DE6}">
      <dgm:prSet/>
      <dgm:spPr/>
      <dgm:t>
        <a:bodyPr/>
        <a:lstStyle/>
        <a:p>
          <a:endParaRPr lang="en-US"/>
        </a:p>
      </dgm:t>
    </dgm:pt>
    <dgm:pt modelId="{EDEA55D2-6D3A-44C4-B25D-5AFB8A285EF2}" type="sibTrans" cxnId="{B532A3BF-1ED4-4510-A7C4-7799FB638DE6}">
      <dgm:prSet/>
      <dgm:spPr/>
      <dgm:t>
        <a:bodyPr/>
        <a:lstStyle/>
        <a:p>
          <a:endParaRPr lang="en-US"/>
        </a:p>
      </dgm:t>
    </dgm:pt>
    <dgm:pt modelId="{88EE633A-1197-4DF8-BF05-06D80F99AADE}">
      <dgm:prSet phldrT="[Text]"/>
      <dgm:spPr/>
      <dgm:t>
        <a:bodyPr/>
        <a:lstStyle/>
        <a:p>
          <a:pPr rtl="0">
            <a:lnSpc>
              <a:spcPct val="150000"/>
            </a:lnSpc>
          </a:pPr>
          <a:r>
            <a:rPr lang="en-US" dirty="0"/>
            <a:t>Dropping another resort record for unclear data</a:t>
          </a:r>
        </a:p>
      </dgm:t>
    </dgm:pt>
    <dgm:pt modelId="{1DE93518-0340-4D70-B16D-BE6A4C46A08A}" type="parTrans" cxnId="{2C94FC8C-6136-4B44-A6D8-4F10A7BC862D}">
      <dgm:prSet/>
      <dgm:spPr/>
      <dgm:t>
        <a:bodyPr/>
        <a:lstStyle/>
        <a:p>
          <a:endParaRPr lang="en-US"/>
        </a:p>
      </dgm:t>
    </dgm:pt>
    <dgm:pt modelId="{BC10F556-3298-460C-BA5E-06BD6DF5C087}" type="sibTrans" cxnId="{2C94FC8C-6136-4B44-A6D8-4F10A7BC862D}">
      <dgm:prSet/>
      <dgm:spPr/>
      <dgm:t>
        <a:bodyPr/>
        <a:lstStyle/>
        <a:p>
          <a:endParaRPr lang="en-US"/>
        </a:p>
      </dgm:t>
    </dgm:pt>
    <dgm:pt modelId="{1B88B387-B1C0-4413-9DAD-EFE4BCBB20A3}">
      <dgm:prSet phldrT="[Text]"/>
      <dgm:spPr/>
      <dgm:t>
        <a:bodyPr/>
        <a:lstStyle/>
        <a:p>
          <a:pPr rtl="0">
            <a:lnSpc>
              <a:spcPct val="150000"/>
            </a:lnSpc>
          </a:pPr>
          <a:r>
            <a:rPr lang="en-US" dirty="0"/>
            <a:t>Dropping “Number of </a:t>
          </a:r>
          <a:r>
            <a:rPr lang="en-US" dirty="0" err="1"/>
            <a:t>FastEight</a:t>
          </a:r>
          <a:r>
            <a:rPr lang="en-US" dirty="0"/>
            <a:t> seats” featured column</a:t>
          </a:r>
        </a:p>
      </dgm:t>
    </dgm:pt>
    <dgm:pt modelId="{70D65C2E-44E7-4146-87FD-CA5B367BC663}" type="parTrans" cxnId="{B87FD6D4-ABAF-4943-89F5-2B449C1C113A}">
      <dgm:prSet/>
      <dgm:spPr/>
      <dgm:t>
        <a:bodyPr/>
        <a:lstStyle/>
        <a:p>
          <a:endParaRPr lang="en-US"/>
        </a:p>
      </dgm:t>
    </dgm:pt>
    <dgm:pt modelId="{C4ADBFE3-CD90-4239-AB37-103C1A4958AA}" type="sibTrans" cxnId="{B87FD6D4-ABAF-4943-89F5-2B449C1C113A}">
      <dgm:prSet/>
      <dgm:spPr/>
      <dgm:t>
        <a:bodyPr/>
        <a:lstStyle/>
        <a:p>
          <a:endParaRPr lang="en-US"/>
        </a:p>
      </dgm:t>
    </dgm:pt>
    <dgm:pt modelId="{68EC302A-2974-4156-8C69-D6E4C80E4529}" type="pres">
      <dgm:prSet presAssocID="{6772F7F1-6998-472D-9D72-586076D95124}" presName="Name0" presStyleCnt="0">
        <dgm:presLayoutVars>
          <dgm:dir/>
          <dgm:animLvl val="lvl"/>
          <dgm:resizeHandles/>
        </dgm:presLayoutVars>
      </dgm:prSet>
      <dgm:spPr/>
    </dgm:pt>
    <dgm:pt modelId="{A894E13A-3655-4FCE-A817-7A746AD190BB}" type="pres">
      <dgm:prSet presAssocID="{6A1DB8E7-7BFF-4BA3-9FB8-8CF271ECCBF5}" presName="linNode" presStyleCnt="0"/>
      <dgm:spPr/>
    </dgm:pt>
    <dgm:pt modelId="{07A095D0-C81D-4BDD-A657-FB58A37F0618}" type="pres">
      <dgm:prSet presAssocID="{6A1DB8E7-7BFF-4BA3-9FB8-8CF271ECCBF5}" presName="parentShp" presStyleLbl="node1" presStyleIdx="0" presStyleCnt="3" custScaleX="112860" custLinFactNeighborX="90724" custLinFactNeighborY="3648">
        <dgm:presLayoutVars>
          <dgm:bulletEnabled val="1"/>
        </dgm:presLayoutVars>
      </dgm:prSet>
      <dgm:spPr/>
    </dgm:pt>
    <dgm:pt modelId="{0B2B4BDD-FF3A-4A1B-B4F0-C407B7E736D2}" type="pres">
      <dgm:prSet presAssocID="{6A1DB8E7-7BFF-4BA3-9FB8-8CF271ECCBF5}" presName="childShp" presStyleLbl="bgAccFollowNode1" presStyleIdx="0" presStyleCnt="3" custScaleX="90554" custScaleY="129348" custLinFactX="-12158" custLinFactNeighborX="-100000" custLinFactNeighborY="4222">
        <dgm:presLayoutVars>
          <dgm:bulletEnabled val="1"/>
        </dgm:presLayoutVars>
      </dgm:prSet>
      <dgm:spPr/>
    </dgm:pt>
    <dgm:pt modelId="{95884C8A-CFDC-4984-BDF4-399D0C90E6B5}" type="pres">
      <dgm:prSet presAssocID="{FE02F4B4-C48F-4987-BE0A-AC5CEC6F820D}" presName="spacing" presStyleCnt="0"/>
      <dgm:spPr/>
    </dgm:pt>
    <dgm:pt modelId="{FC9174FA-3EB1-4782-9325-805BD1DED98F}" type="pres">
      <dgm:prSet presAssocID="{239D2660-84B5-421C-93B8-7B3575E64134}" presName="linNode" presStyleCnt="0"/>
      <dgm:spPr/>
    </dgm:pt>
    <dgm:pt modelId="{3ABE5F8C-1D67-4B1E-9552-A940D5715766}" type="pres">
      <dgm:prSet presAssocID="{239D2660-84B5-421C-93B8-7B3575E64134}" presName="parentShp" presStyleLbl="node1" presStyleIdx="1" presStyleCnt="3" custScaleX="112860" custLinFactNeighborX="90724" custLinFactNeighborY="3648">
        <dgm:presLayoutVars>
          <dgm:bulletEnabled val="1"/>
        </dgm:presLayoutVars>
      </dgm:prSet>
      <dgm:spPr/>
    </dgm:pt>
    <dgm:pt modelId="{95C23F61-DEB4-4A3A-92CA-22E76CA7D000}" type="pres">
      <dgm:prSet presAssocID="{239D2660-84B5-421C-93B8-7B3575E64134}" presName="childShp" presStyleLbl="bgAccFollowNode1" presStyleIdx="1" presStyleCnt="3" custScaleX="90554" custScaleY="122873" custLinFactX="-20026" custLinFactNeighborX="-100000" custLinFactNeighborY="4691">
        <dgm:presLayoutVars>
          <dgm:bulletEnabled val="1"/>
        </dgm:presLayoutVars>
      </dgm:prSet>
      <dgm:spPr/>
    </dgm:pt>
    <dgm:pt modelId="{DD3A150D-2035-4CCF-BF34-A0DCE954E3C7}" type="pres">
      <dgm:prSet presAssocID="{9523DEDB-2966-4822-A899-010D6198C129}" presName="spacing" presStyleCnt="0"/>
      <dgm:spPr/>
    </dgm:pt>
    <dgm:pt modelId="{41AA1872-51A5-4F55-A8E6-562AF9C781EE}" type="pres">
      <dgm:prSet presAssocID="{BF8F8B4D-856D-4D99-8909-D22A050DDB63}" presName="linNode" presStyleCnt="0"/>
      <dgm:spPr/>
    </dgm:pt>
    <dgm:pt modelId="{2823EBC0-8590-478F-A590-E8A94C3D40DE}" type="pres">
      <dgm:prSet presAssocID="{BF8F8B4D-856D-4D99-8909-D22A050DDB63}" presName="parentShp" presStyleLbl="node1" presStyleIdx="2" presStyleCnt="3" custScaleX="112860" custLinFactNeighborX="90724" custLinFactNeighborY="3648">
        <dgm:presLayoutVars>
          <dgm:bulletEnabled val="1"/>
        </dgm:presLayoutVars>
      </dgm:prSet>
      <dgm:spPr/>
    </dgm:pt>
    <dgm:pt modelId="{628F4979-CA4C-41A7-B5BB-17A797F71DEF}" type="pres">
      <dgm:prSet presAssocID="{BF8F8B4D-856D-4D99-8909-D22A050DDB63}" presName="childShp" presStyleLbl="bgAccFollowNode1" presStyleIdx="2" presStyleCnt="3" custScaleX="90554" custScaleY="124797" custLinFactX="-20026" custLinFactNeighborX="-100000" custLinFactNeighborY="4691">
        <dgm:presLayoutVars>
          <dgm:bulletEnabled val="1"/>
        </dgm:presLayoutVars>
      </dgm:prSet>
      <dgm:spPr/>
    </dgm:pt>
  </dgm:ptLst>
  <dgm:cxnLst>
    <dgm:cxn modelId="{A2761614-A186-4018-811D-CADDC44BAE3C}" srcId="{6A1DB8E7-7BFF-4BA3-9FB8-8CF271ECCBF5}" destId="{9507A55D-1546-4213-B5E5-5508303EA805}" srcOrd="0" destOrd="0" parTransId="{67AAC094-76D3-4227-9ED0-BEA4CF1A5A26}" sibTransId="{D1B11082-7F50-45ED-A4CF-AE6EC9B5DD01}"/>
    <dgm:cxn modelId="{63C67320-D8A5-49E2-A227-C6EDE2519509}" srcId="{6772F7F1-6998-472D-9D72-586076D95124}" destId="{6A1DB8E7-7BFF-4BA3-9FB8-8CF271ECCBF5}" srcOrd="0" destOrd="0" parTransId="{327B0084-7591-40CD-A716-7F155836A192}" sibTransId="{FE02F4B4-C48F-4987-BE0A-AC5CEC6F820D}"/>
    <dgm:cxn modelId="{06432933-4B89-4FBD-8134-4FC191B5A8BC}" type="presOf" srcId="{1B88B387-B1C0-4413-9DAD-EFE4BCBB20A3}" destId="{628F4979-CA4C-41A7-B5BB-17A797F71DEF}" srcOrd="0" destOrd="2" presId="urn:microsoft.com/office/officeart/2005/8/layout/vList6"/>
    <dgm:cxn modelId="{9F65E537-3C2F-482A-908E-FCEDEA98008C}" type="presOf" srcId="{239D2660-84B5-421C-93B8-7B3575E64134}" destId="{3ABE5F8C-1D67-4B1E-9552-A940D5715766}" srcOrd="0" destOrd="0" presId="urn:microsoft.com/office/officeart/2005/8/layout/vList6"/>
    <dgm:cxn modelId="{6B31813F-C829-4086-9070-1DA91031DD59}" type="presOf" srcId="{11E24F17-C6EA-42B7-8E3D-A3B31B96C41A}" destId="{95C23F61-DEB4-4A3A-92CA-22E76CA7D000}" srcOrd="0" destOrd="2" presId="urn:microsoft.com/office/officeart/2005/8/layout/vList6"/>
    <dgm:cxn modelId="{8AFBB964-98EA-4D76-98A1-9975BEEDBCC3}" type="presOf" srcId="{1980550F-F57B-4B1D-B353-AD4613237160}" destId="{0B2B4BDD-FF3A-4A1B-B4F0-C407B7E736D2}" srcOrd="0" destOrd="1" presId="urn:microsoft.com/office/officeart/2005/8/layout/vList6"/>
    <dgm:cxn modelId="{59370246-1399-4564-85EC-149262F5B2B0}" srcId="{239D2660-84B5-421C-93B8-7B3575E64134}" destId="{9899CD97-436B-4982-B93D-997FCDB5A407}" srcOrd="0" destOrd="0" parTransId="{FFC0F3CB-08B1-4462-A4CB-48BBAE5E5767}" sibTransId="{0040392C-9D53-46B6-A624-9F7A0921FCDF}"/>
    <dgm:cxn modelId="{C26FF053-6148-4A4B-AC2B-1B142D2DC1E9}" type="presOf" srcId="{9899CD97-436B-4982-B93D-997FCDB5A407}" destId="{95C23F61-DEB4-4A3A-92CA-22E76CA7D000}" srcOrd="0" destOrd="0" presId="urn:microsoft.com/office/officeart/2005/8/layout/vList6"/>
    <dgm:cxn modelId="{F8865C7C-3247-48A1-8C3E-8071CD7C95F7}" srcId="{239D2660-84B5-421C-93B8-7B3575E64134}" destId="{11E24F17-C6EA-42B7-8E3D-A3B31B96C41A}" srcOrd="2" destOrd="0" parTransId="{87478DE0-F8B7-4BA4-9BE1-14A5E1A5537C}" sibTransId="{49F94A13-67C8-4FF2-8E92-721DE1F6F5BB}"/>
    <dgm:cxn modelId="{2C94FC8C-6136-4B44-A6D8-4F10A7BC862D}" srcId="{BF8F8B4D-856D-4D99-8909-D22A050DDB63}" destId="{88EE633A-1197-4DF8-BF05-06D80F99AADE}" srcOrd="1" destOrd="0" parTransId="{1DE93518-0340-4D70-B16D-BE6A4C46A08A}" sibTransId="{BC10F556-3298-460C-BA5E-06BD6DF5C087}"/>
    <dgm:cxn modelId="{69EF0A93-0021-4B25-AA3D-6458BC9D4BD0}" srcId="{BF8F8B4D-856D-4D99-8909-D22A050DDB63}" destId="{7DE25940-87B6-4204-A2F1-7ACE78D050DE}" srcOrd="0" destOrd="0" parTransId="{C5800C3D-3EDF-4470-B703-7C36EA529BA0}" sibTransId="{F6ECF4D4-D82C-40A1-A2A4-52D6BB27F85C}"/>
    <dgm:cxn modelId="{02631698-D6C1-496E-B4D8-FD89055EFECD}" type="presOf" srcId="{9507A55D-1546-4213-B5E5-5508303EA805}" destId="{0B2B4BDD-FF3A-4A1B-B4F0-C407B7E736D2}" srcOrd="0" destOrd="0" presId="urn:microsoft.com/office/officeart/2005/8/layout/vList6"/>
    <dgm:cxn modelId="{CFEAE49E-227C-453B-8107-EB12EA69A5AD}" type="presOf" srcId="{88EE633A-1197-4DF8-BF05-06D80F99AADE}" destId="{628F4979-CA4C-41A7-B5BB-17A797F71DEF}" srcOrd="0" destOrd="1" presId="urn:microsoft.com/office/officeart/2005/8/layout/vList6"/>
    <dgm:cxn modelId="{65D77BAF-928F-468A-925B-8DCB05620FF5}" type="presOf" srcId="{2F0E72E1-14A6-441D-AD84-0C9BD5655264}" destId="{95C23F61-DEB4-4A3A-92CA-22E76CA7D000}" srcOrd="0" destOrd="1" presId="urn:microsoft.com/office/officeart/2005/8/layout/vList6"/>
    <dgm:cxn modelId="{B532A3BF-1ED4-4510-A7C4-7799FB638DE6}" srcId="{239D2660-84B5-421C-93B8-7B3575E64134}" destId="{2F0E72E1-14A6-441D-AD84-0C9BD5655264}" srcOrd="1" destOrd="0" parTransId="{5DC1D84D-12CF-4274-82FB-2D5A082536BE}" sibTransId="{EDEA55D2-6D3A-44C4-B25D-5AFB8A285EF2}"/>
    <dgm:cxn modelId="{A24BAAD2-0251-4D0B-A3AF-4F80634ABDEE}" type="presOf" srcId="{6772F7F1-6998-472D-9D72-586076D95124}" destId="{68EC302A-2974-4156-8C69-D6E4C80E4529}" srcOrd="0" destOrd="0" presId="urn:microsoft.com/office/officeart/2005/8/layout/vList6"/>
    <dgm:cxn modelId="{B87FD6D4-ABAF-4943-89F5-2B449C1C113A}" srcId="{BF8F8B4D-856D-4D99-8909-D22A050DDB63}" destId="{1B88B387-B1C0-4413-9DAD-EFE4BCBB20A3}" srcOrd="2" destOrd="0" parTransId="{70D65C2E-44E7-4146-87FD-CA5B367BC663}" sibTransId="{C4ADBFE3-CD90-4239-AB37-103C1A4958AA}"/>
    <dgm:cxn modelId="{08A7AAD6-2477-4EFD-AD75-0BBB6E3FBBA0}" srcId="{6772F7F1-6998-472D-9D72-586076D95124}" destId="{239D2660-84B5-421C-93B8-7B3575E64134}" srcOrd="1" destOrd="0" parTransId="{0A111C04-EEF6-4FF5-B1D3-8F9025BE5BC8}" sibTransId="{9523DEDB-2966-4822-A899-010D6198C129}"/>
    <dgm:cxn modelId="{2FC401E1-E6A4-4B3E-BDA1-0A4CC9A435CA}" srcId="{6772F7F1-6998-472D-9D72-586076D95124}" destId="{BF8F8B4D-856D-4D99-8909-D22A050DDB63}" srcOrd="2" destOrd="0" parTransId="{E6762469-60B9-4EDD-98C1-C72EB21B5AD8}" sibTransId="{EA1906FE-F145-4F0C-8469-C050D48C1F6F}"/>
    <dgm:cxn modelId="{E7005CEF-A4EA-4C50-B432-AF64EED6CBF6}" type="presOf" srcId="{7DE25940-87B6-4204-A2F1-7ACE78D050DE}" destId="{628F4979-CA4C-41A7-B5BB-17A797F71DEF}" srcOrd="0" destOrd="0" presId="urn:microsoft.com/office/officeart/2005/8/layout/vList6"/>
    <dgm:cxn modelId="{5CC75CEF-10DC-45C0-9683-A6E9B02FDA7B}" srcId="{6A1DB8E7-7BFF-4BA3-9FB8-8CF271ECCBF5}" destId="{1980550F-F57B-4B1D-B353-AD4613237160}" srcOrd="1" destOrd="0" parTransId="{EC576725-FBC8-4DA6-B0D3-D66995579F6C}" sibTransId="{916A759B-7D77-494C-A15C-82F1D2694A08}"/>
    <dgm:cxn modelId="{EFE565F3-661E-4AA9-8BE3-8AAEA44BB303}" type="presOf" srcId="{BF8F8B4D-856D-4D99-8909-D22A050DDB63}" destId="{2823EBC0-8590-478F-A590-E8A94C3D40DE}" srcOrd="0" destOrd="0" presId="urn:microsoft.com/office/officeart/2005/8/layout/vList6"/>
    <dgm:cxn modelId="{F206E1FB-5400-4103-BAD4-6C8CB28AD77B}" type="presOf" srcId="{6A1DB8E7-7BFF-4BA3-9FB8-8CF271ECCBF5}" destId="{07A095D0-C81D-4BDD-A657-FB58A37F0618}" srcOrd="0" destOrd="0" presId="urn:microsoft.com/office/officeart/2005/8/layout/vList6"/>
    <dgm:cxn modelId="{67BFD5EF-407E-4ED0-A02B-9E3D68AF5954}" type="presParOf" srcId="{68EC302A-2974-4156-8C69-D6E4C80E4529}" destId="{A894E13A-3655-4FCE-A817-7A746AD190BB}" srcOrd="0" destOrd="0" presId="urn:microsoft.com/office/officeart/2005/8/layout/vList6"/>
    <dgm:cxn modelId="{E66D5BB4-F5A6-4DC6-A5C1-B94048D9BEE8}" type="presParOf" srcId="{A894E13A-3655-4FCE-A817-7A746AD190BB}" destId="{07A095D0-C81D-4BDD-A657-FB58A37F0618}" srcOrd="0" destOrd="0" presId="urn:microsoft.com/office/officeart/2005/8/layout/vList6"/>
    <dgm:cxn modelId="{231A0817-C591-439C-9DB0-18B6333EEEA7}" type="presParOf" srcId="{A894E13A-3655-4FCE-A817-7A746AD190BB}" destId="{0B2B4BDD-FF3A-4A1B-B4F0-C407B7E736D2}" srcOrd="1" destOrd="0" presId="urn:microsoft.com/office/officeart/2005/8/layout/vList6"/>
    <dgm:cxn modelId="{B11A6A29-DD4A-437E-B12B-0EEC48266963}" type="presParOf" srcId="{68EC302A-2974-4156-8C69-D6E4C80E4529}" destId="{95884C8A-CFDC-4984-BDF4-399D0C90E6B5}" srcOrd="1" destOrd="0" presId="urn:microsoft.com/office/officeart/2005/8/layout/vList6"/>
    <dgm:cxn modelId="{68A9BDCB-34F8-4942-B0D0-0C759F293F04}" type="presParOf" srcId="{68EC302A-2974-4156-8C69-D6E4C80E4529}" destId="{FC9174FA-3EB1-4782-9325-805BD1DED98F}" srcOrd="2" destOrd="0" presId="urn:microsoft.com/office/officeart/2005/8/layout/vList6"/>
    <dgm:cxn modelId="{A3AC50FA-5C91-431B-BB8A-2824277020CB}" type="presParOf" srcId="{FC9174FA-3EB1-4782-9325-805BD1DED98F}" destId="{3ABE5F8C-1D67-4B1E-9552-A940D5715766}" srcOrd="0" destOrd="0" presId="urn:microsoft.com/office/officeart/2005/8/layout/vList6"/>
    <dgm:cxn modelId="{FFE5FEE5-42B8-4985-8363-8119C139070E}" type="presParOf" srcId="{FC9174FA-3EB1-4782-9325-805BD1DED98F}" destId="{95C23F61-DEB4-4A3A-92CA-22E76CA7D000}" srcOrd="1" destOrd="0" presId="urn:microsoft.com/office/officeart/2005/8/layout/vList6"/>
    <dgm:cxn modelId="{53E09E9D-DA52-4CE6-9F70-C66C5B8C69E5}" type="presParOf" srcId="{68EC302A-2974-4156-8C69-D6E4C80E4529}" destId="{DD3A150D-2035-4CCF-BF34-A0DCE954E3C7}" srcOrd="3" destOrd="0" presId="urn:microsoft.com/office/officeart/2005/8/layout/vList6"/>
    <dgm:cxn modelId="{8E02B349-62B0-40B2-A685-BC2059245EAF}" type="presParOf" srcId="{68EC302A-2974-4156-8C69-D6E4C80E4529}" destId="{41AA1872-51A5-4F55-A8E6-562AF9C781EE}" srcOrd="4" destOrd="0" presId="urn:microsoft.com/office/officeart/2005/8/layout/vList6"/>
    <dgm:cxn modelId="{115926A8-044F-4FF8-9D07-18A0BD099925}" type="presParOf" srcId="{41AA1872-51A5-4F55-A8E6-562AF9C781EE}" destId="{2823EBC0-8590-478F-A590-E8A94C3D40DE}" srcOrd="0" destOrd="0" presId="urn:microsoft.com/office/officeart/2005/8/layout/vList6"/>
    <dgm:cxn modelId="{F843263D-08E4-43F7-8A34-9F93C0EBA33E}" type="presParOf" srcId="{41AA1872-51A5-4F55-A8E6-562AF9C781EE}" destId="{628F4979-CA4C-41A7-B5BB-17A797F71DE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32C8A7-076C-42E2-9BA0-6723B841F2EE}" type="doc">
      <dgm:prSet loTypeId="urn:microsoft.com/office/officeart/2005/8/layout/arrow3" loCatId="relationship" qsTypeId="urn:microsoft.com/office/officeart/2005/8/quickstyle/simple2" qsCatId="simple" csTypeId="urn:microsoft.com/office/officeart/2005/8/colors/accent1_2" csCatId="accent1" phldr="1"/>
      <dgm:spPr/>
      <dgm:t>
        <a:bodyPr/>
        <a:lstStyle/>
        <a:p>
          <a:endParaRPr lang="en-US"/>
        </a:p>
      </dgm:t>
    </dgm:pt>
    <dgm:pt modelId="{57EE5B9C-0ADB-453C-B796-146D7FDB93FF}">
      <dgm:prSet phldrT="[Text]"/>
      <dgm:spPr/>
      <dgm:t>
        <a:bodyPr/>
        <a:lstStyle/>
        <a:p>
          <a:r>
            <a:rPr lang="en-US" dirty="0"/>
            <a:t>Currently Big Mountain charges</a:t>
          </a:r>
        </a:p>
      </dgm:t>
    </dgm:pt>
    <dgm:pt modelId="{2410AEED-CB9F-4C74-8F64-E1BEC170455A}" type="parTrans" cxnId="{71DC0CAB-62C1-4310-9DE1-3B98EEEFFFEC}">
      <dgm:prSet/>
      <dgm:spPr/>
      <dgm:t>
        <a:bodyPr/>
        <a:lstStyle/>
        <a:p>
          <a:endParaRPr lang="en-US"/>
        </a:p>
      </dgm:t>
    </dgm:pt>
    <dgm:pt modelId="{32E0984E-1535-4289-8D2F-2059D726366D}" type="sibTrans" cxnId="{71DC0CAB-62C1-4310-9DE1-3B98EEEFFFEC}">
      <dgm:prSet/>
      <dgm:spPr/>
      <dgm:t>
        <a:bodyPr/>
        <a:lstStyle/>
        <a:p>
          <a:endParaRPr lang="en-US"/>
        </a:p>
      </dgm:t>
    </dgm:pt>
    <dgm:pt modelId="{04A33B51-C861-423F-A6B9-5F7BADFED01C}">
      <dgm:prSet phldrT="[Text]"/>
      <dgm:spPr/>
      <dgm:t>
        <a:bodyPr/>
        <a:lstStyle/>
        <a:p>
          <a:pPr algn="l"/>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could be fairly supported in the marketplace by Big Mountain's facilities</a:t>
          </a:r>
          <a:endParaRPr lang="en-US" dirty="0"/>
        </a:p>
      </dgm:t>
    </dgm:pt>
    <dgm:pt modelId="{4727F20A-E79C-4B75-8877-27EE48A94305}" type="parTrans" cxnId="{261ABA44-0662-4ED3-9D43-E943D9B8687B}">
      <dgm:prSet/>
      <dgm:spPr/>
      <dgm:t>
        <a:bodyPr/>
        <a:lstStyle/>
        <a:p>
          <a:endParaRPr lang="en-US"/>
        </a:p>
      </dgm:t>
    </dgm:pt>
    <dgm:pt modelId="{91D088E9-DAB7-4925-B92D-2A98D8600F70}" type="sibTrans" cxnId="{261ABA44-0662-4ED3-9D43-E943D9B8687B}">
      <dgm:prSet/>
      <dgm:spPr/>
      <dgm:t>
        <a:bodyPr/>
        <a:lstStyle/>
        <a:p>
          <a:endParaRPr lang="en-US"/>
        </a:p>
      </dgm:t>
    </dgm:pt>
    <dgm:pt modelId="{9AF262D2-78AD-4B28-A624-5455113F5FEA}" type="pres">
      <dgm:prSet presAssocID="{E932C8A7-076C-42E2-9BA0-6723B841F2EE}" presName="compositeShape" presStyleCnt="0">
        <dgm:presLayoutVars>
          <dgm:chMax val="2"/>
          <dgm:dir/>
          <dgm:resizeHandles val="exact"/>
        </dgm:presLayoutVars>
      </dgm:prSet>
      <dgm:spPr/>
    </dgm:pt>
    <dgm:pt modelId="{9F2F7CB8-1B5B-460E-A368-79F0A2F2EB1E}" type="pres">
      <dgm:prSet presAssocID="{E932C8A7-076C-42E2-9BA0-6723B841F2EE}" presName="divider" presStyleLbl="fgShp" presStyleIdx="0" presStyleCnt="1" custLinFactNeighborX="0" custLinFactNeighborY="9259"/>
      <dgm:spPr>
        <a:solidFill>
          <a:schemeClr val="accent1">
            <a:tint val="60000"/>
            <a:hueOff val="0"/>
            <a:satOff val="0"/>
            <a:lumOff val="0"/>
            <a:alpha val="15000"/>
          </a:schemeClr>
        </a:solidFill>
      </dgm:spPr>
    </dgm:pt>
    <dgm:pt modelId="{6F9144A0-FF2E-408C-8219-B96F0FAB2B43}" type="pres">
      <dgm:prSet presAssocID="{57EE5B9C-0ADB-453C-B796-146D7FDB93FF}" presName="downArrow" presStyleLbl="node1" presStyleIdx="0" presStyleCnt="2" custScaleX="180954"/>
      <dgm:spPr/>
    </dgm:pt>
    <dgm:pt modelId="{DCBF3E28-6330-439E-BF57-E3174BCB00C3}" type="pres">
      <dgm:prSet presAssocID="{57EE5B9C-0ADB-453C-B796-146D7FDB93FF}" presName="downArrowText" presStyleLbl="revTx" presStyleIdx="0" presStyleCnt="2" custScaleX="139032" custLinFactNeighborX="6495" custLinFactNeighborY="-414">
        <dgm:presLayoutVars>
          <dgm:bulletEnabled val="1"/>
        </dgm:presLayoutVars>
      </dgm:prSet>
      <dgm:spPr/>
    </dgm:pt>
    <dgm:pt modelId="{47AD196D-B1E3-4CA4-874A-01107C18FFB3}" type="pres">
      <dgm:prSet presAssocID="{04A33B51-C861-423F-A6B9-5F7BADFED01C}" presName="upArrow" presStyleLbl="node1" presStyleIdx="1" presStyleCnt="2" custScaleX="173621"/>
      <dgm:spPr/>
    </dgm:pt>
    <dgm:pt modelId="{F4A9DE57-D556-401E-BB95-E972009BD6FB}" type="pres">
      <dgm:prSet presAssocID="{04A33B51-C861-423F-A6B9-5F7BADFED01C}" presName="upArrowText" presStyleLbl="revTx" presStyleIdx="1" presStyleCnt="2" custScaleX="184608" custScaleY="109515" custLinFactNeighborX="-11536" custLinFactNeighborY="-1654">
        <dgm:presLayoutVars>
          <dgm:bulletEnabled val="1"/>
        </dgm:presLayoutVars>
      </dgm:prSet>
      <dgm:spPr/>
    </dgm:pt>
  </dgm:ptLst>
  <dgm:cxnLst>
    <dgm:cxn modelId="{261ABA44-0662-4ED3-9D43-E943D9B8687B}" srcId="{E932C8A7-076C-42E2-9BA0-6723B841F2EE}" destId="{04A33B51-C861-423F-A6B9-5F7BADFED01C}" srcOrd="1" destOrd="0" parTransId="{4727F20A-E79C-4B75-8877-27EE48A94305}" sibTransId="{91D088E9-DAB7-4925-B92D-2A98D8600F70}"/>
    <dgm:cxn modelId="{1D38D298-E0AA-4754-A3DE-68D5BBACAE9A}" type="presOf" srcId="{57EE5B9C-0ADB-453C-B796-146D7FDB93FF}" destId="{DCBF3E28-6330-439E-BF57-E3174BCB00C3}" srcOrd="0" destOrd="0" presId="urn:microsoft.com/office/officeart/2005/8/layout/arrow3"/>
    <dgm:cxn modelId="{71DC0CAB-62C1-4310-9DE1-3B98EEEFFFEC}" srcId="{E932C8A7-076C-42E2-9BA0-6723B841F2EE}" destId="{57EE5B9C-0ADB-453C-B796-146D7FDB93FF}" srcOrd="0" destOrd="0" parTransId="{2410AEED-CB9F-4C74-8F64-E1BEC170455A}" sibTransId="{32E0984E-1535-4289-8D2F-2059D726366D}"/>
    <dgm:cxn modelId="{53876ECF-E6A8-4E2A-8032-F7E48ADAE709}" type="presOf" srcId="{E932C8A7-076C-42E2-9BA0-6723B841F2EE}" destId="{9AF262D2-78AD-4B28-A624-5455113F5FEA}" srcOrd="0" destOrd="0" presId="urn:microsoft.com/office/officeart/2005/8/layout/arrow3"/>
    <dgm:cxn modelId="{35C9AFE8-DC57-491F-951F-1B626239A8CE}" type="presOf" srcId="{04A33B51-C861-423F-A6B9-5F7BADFED01C}" destId="{F4A9DE57-D556-401E-BB95-E972009BD6FB}" srcOrd="0" destOrd="0" presId="urn:microsoft.com/office/officeart/2005/8/layout/arrow3"/>
    <dgm:cxn modelId="{1364DC7B-38BA-4284-ADDF-F276E3841C39}" type="presParOf" srcId="{9AF262D2-78AD-4B28-A624-5455113F5FEA}" destId="{9F2F7CB8-1B5B-460E-A368-79F0A2F2EB1E}" srcOrd="0" destOrd="0" presId="urn:microsoft.com/office/officeart/2005/8/layout/arrow3"/>
    <dgm:cxn modelId="{E579AB5A-859D-49BA-A302-BFE564529A5D}" type="presParOf" srcId="{9AF262D2-78AD-4B28-A624-5455113F5FEA}" destId="{6F9144A0-FF2E-408C-8219-B96F0FAB2B43}" srcOrd="1" destOrd="0" presId="urn:microsoft.com/office/officeart/2005/8/layout/arrow3"/>
    <dgm:cxn modelId="{0A1C9E0C-531E-4ED5-974C-D2499B0E0C68}" type="presParOf" srcId="{9AF262D2-78AD-4B28-A624-5455113F5FEA}" destId="{DCBF3E28-6330-439E-BF57-E3174BCB00C3}" srcOrd="2" destOrd="0" presId="urn:microsoft.com/office/officeart/2005/8/layout/arrow3"/>
    <dgm:cxn modelId="{F2E17475-8999-48F0-AA82-4E9026F9FD7A}" type="presParOf" srcId="{9AF262D2-78AD-4B28-A624-5455113F5FEA}" destId="{47AD196D-B1E3-4CA4-874A-01107C18FFB3}" srcOrd="3" destOrd="0" presId="urn:microsoft.com/office/officeart/2005/8/layout/arrow3"/>
    <dgm:cxn modelId="{7EF6B661-5AF0-44FE-B6E0-67F1478D26A7}" type="presParOf" srcId="{9AF262D2-78AD-4B28-A624-5455113F5FEA}" destId="{F4A9DE57-D556-401E-BB95-E972009BD6FB}" srcOrd="4" destOrd="0" presId="urn:microsoft.com/office/officeart/2005/8/layout/arrow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1BAB0F-7531-4C01-9E5F-3BB50EEA0F80}"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4DC8067A-C227-41EA-A209-F15CE8A0601C}">
      <dgm:prSet phldrT="[Text]" custT="1"/>
      <dgm:spPr/>
      <dgm:t>
        <a:bodyPr/>
        <a:lstStyle/>
        <a:p>
          <a:r>
            <a:rPr lang="en-US" sz="1550" b="1" dirty="0">
              <a:solidFill>
                <a:schemeClr val="tx1"/>
              </a:solidFill>
            </a:rPr>
            <a:t>facilities</a:t>
          </a:r>
        </a:p>
      </dgm:t>
    </dgm:pt>
    <dgm:pt modelId="{FC564601-C8C9-4DB6-B421-8D0DDE9F6052}" type="parTrans" cxnId="{1994AFA0-7FB7-4A27-A5CD-96559F8031DA}">
      <dgm:prSet/>
      <dgm:spPr/>
      <dgm:t>
        <a:bodyPr/>
        <a:lstStyle/>
        <a:p>
          <a:endParaRPr lang="en-US"/>
        </a:p>
      </dgm:t>
    </dgm:pt>
    <dgm:pt modelId="{8B846877-4B47-488D-A534-D84AE9EC5109}" type="sibTrans" cxnId="{1994AFA0-7FB7-4A27-A5CD-96559F8031DA}">
      <dgm:prSet/>
      <dgm:spPr/>
      <dgm:t>
        <a:bodyPr/>
        <a:lstStyle/>
        <a:p>
          <a:endParaRPr lang="en-US"/>
        </a:p>
      </dgm:t>
    </dgm:pt>
    <dgm:pt modelId="{0A886F3F-BBC8-412A-8A83-9AA222EB18AF}">
      <dgm:prSet phldrT="[Text]" custT="1"/>
      <dgm:spPr/>
      <dgm:t>
        <a:bodyPr/>
        <a:lstStyle/>
        <a:p>
          <a:r>
            <a:rPr lang="en-US" sz="950" b="1" dirty="0">
              <a:solidFill>
                <a:schemeClr val="tx1"/>
              </a:solidFill>
            </a:rPr>
            <a:t>Corresponding</a:t>
          </a:r>
          <a:r>
            <a:rPr lang="en-US" sz="600" dirty="0">
              <a:solidFill>
                <a:schemeClr val="tx1"/>
              </a:solidFill>
            </a:rPr>
            <a:t> </a:t>
          </a:r>
          <a:r>
            <a:rPr lang="en-US" sz="1800" b="1" dirty="0">
              <a:solidFill>
                <a:schemeClr val="tx1"/>
              </a:solidFill>
            </a:rPr>
            <a:t>deltas</a:t>
          </a:r>
          <a:endParaRPr lang="en-US" sz="600" b="1" dirty="0">
            <a:solidFill>
              <a:schemeClr val="tx1"/>
            </a:solidFill>
          </a:endParaRPr>
        </a:p>
      </dgm:t>
    </dgm:pt>
    <dgm:pt modelId="{2464F14A-6D76-48F7-A6B3-1B658BB671A7}" type="sibTrans" cxnId="{D657F193-E189-4C7C-8DBE-EA0B208A0B11}">
      <dgm:prSet/>
      <dgm:spPr/>
      <dgm:t>
        <a:bodyPr/>
        <a:lstStyle/>
        <a:p>
          <a:endParaRPr lang="en-US"/>
        </a:p>
      </dgm:t>
    </dgm:pt>
    <dgm:pt modelId="{005DA416-4B32-42D9-8EA1-CE98D9300255}" type="parTrans" cxnId="{D657F193-E189-4C7C-8DBE-EA0B208A0B11}">
      <dgm:prSet/>
      <dgm:spPr/>
      <dgm:t>
        <a:bodyPr/>
        <a:lstStyle/>
        <a:p>
          <a:endParaRPr lang="en-US"/>
        </a:p>
      </dgm:t>
    </dgm:pt>
    <dgm:pt modelId="{CEFC73F5-9378-47A6-BB35-31EF1CE7BE29}">
      <dgm:prSet phldrT="[Text]" custT="1"/>
      <dgm:spPr/>
      <dgm:t>
        <a:bodyPr/>
        <a:lstStyle/>
        <a:p>
          <a:r>
            <a:rPr lang="en-US" sz="1600" dirty="0"/>
            <a:t>Ticket price </a:t>
          </a:r>
          <a:br>
            <a:rPr lang="en-US" sz="1600" dirty="0"/>
          </a:br>
          <a:r>
            <a:rPr lang="en-US" sz="1600" dirty="0"/>
            <a:t>predicted increase($)</a:t>
          </a:r>
        </a:p>
      </dgm:t>
    </dgm:pt>
    <dgm:pt modelId="{9DEB658E-D5CF-440C-8208-07D9559184D9}" type="sibTrans" cxnId="{6A75C933-6A14-4660-9BA9-AE1449DA70E1}">
      <dgm:prSet/>
      <dgm:spPr/>
      <dgm:t>
        <a:bodyPr/>
        <a:lstStyle/>
        <a:p>
          <a:endParaRPr lang="en-US"/>
        </a:p>
      </dgm:t>
    </dgm:pt>
    <dgm:pt modelId="{ECB35E76-1534-4392-919B-4E95BFD1BAB2}" type="parTrans" cxnId="{6A75C933-6A14-4660-9BA9-AE1449DA70E1}">
      <dgm:prSet/>
      <dgm:spPr/>
      <dgm:t>
        <a:bodyPr/>
        <a:lstStyle/>
        <a:p>
          <a:endParaRPr lang="en-US"/>
        </a:p>
      </dgm:t>
    </dgm:pt>
    <dgm:pt modelId="{9E63364D-84BA-4E40-9267-AED4E2807F71}" type="pres">
      <dgm:prSet presAssocID="{DD1BAB0F-7531-4C01-9E5F-3BB50EEA0F80}" presName="Name0" presStyleCnt="0">
        <dgm:presLayoutVars>
          <dgm:chMax val="4"/>
          <dgm:resizeHandles val="exact"/>
        </dgm:presLayoutVars>
      </dgm:prSet>
      <dgm:spPr/>
    </dgm:pt>
    <dgm:pt modelId="{ADBEBF7A-2DC4-439E-B545-09F8B15E693A}" type="pres">
      <dgm:prSet presAssocID="{DD1BAB0F-7531-4C01-9E5F-3BB50EEA0F80}" presName="ellipse" presStyleLbl="trBgShp" presStyleIdx="0" presStyleCnt="1"/>
      <dgm:spPr/>
    </dgm:pt>
    <dgm:pt modelId="{1F06B137-BB2E-47B8-A69E-8463C724C93A}" type="pres">
      <dgm:prSet presAssocID="{DD1BAB0F-7531-4C01-9E5F-3BB50EEA0F80}" presName="arrow1" presStyleLbl="fgShp" presStyleIdx="0" presStyleCnt="1"/>
      <dgm:spPr/>
    </dgm:pt>
    <dgm:pt modelId="{38317EE9-663A-4A39-978C-5DCF8B2E781D}" type="pres">
      <dgm:prSet presAssocID="{DD1BAB0F-7531-4C01-9E5F-3BB50EEA0F80}" presName="rectangle" presStyleLbl="revTx" presStyleIdx="0" presStyleCnt="1" custScaleX="140814" custScaleY="77842">
        <dgm:presLayoutVars>
          <dgm:bulletEnabled val="1"/>
        </dgm:presLayoutVars>
      </dgm:prSet>
      <dgm:spPr/>
    </dgm:pt>
    <dgm:pt modelId="{F0224FB9-E9AF-4316-83A1-F0ECFD8469A0}" type="pres">
      <dgm:prSet presAssocID="{0A886F3F-BBC8-412A-8A83-9AA222EB18AF}" presName="item1" presStyleLbl="node1" presStyleIdx="0" presStyleCnt="2" custScaleX="150936" custScaleY="138124" custLinFactNeighborX="-10214" custLinFactNeighborY="-9711">
        <dgm:presLayoutVars>
          <dgm:bulletEnabled val="1"/>
        </dgm:presLayoutVars>
      </dgm:prSet>
      <dgm:spPr/>
    </dgm:pt>
    <dgm:pt modelId="{04A0742A-5C04-430C-BA6B-BBC5E4497C88}" type="pres">
      <dgm:prSet presAssocID="{CEFC73F5-9378-47A6-BB35-31EF1CE7BE29}" presName="item2" presStyleLbl="node1" presStyleIdx="1" presStyleCnt="2" custScaleX="138679" custScaleY="133324" custLinFactNeighborY="-33818">
        <dgm:presLayoutVars>
          <dgm:bulletEnabled val="1"/>
        </dgm:presLayoutVars>
      </dgm:prSet>
      <dgm:spPr/>
    </dgm:pt>
    <dgm:pt modelId="{44780D49-C843-4CF0-96FD-E25164388840}" type="pres">
      <dgm:prSet presAssocID="{DD1BAB0F-7531-4C01-9E5F-3BB50EEA0F80}" presName="funnel" presStyleLbl="trAlignAcc1" presStyleIdx="0" presStyleCnt="1"/>
      <dgm:spPr/>
    </dgm:pt>
  </dgm:ptLst>
  <dgm:cxnLst>
    <dgm:cxn modelId="{6A75C933-6A14-4660-9BA9-AE1449DA70E1}" srcId="{DD1BAB0F-7531-4C01-9E5F-3BB50EEA0F80}" destId="{CEFC73F5-9378-47A6-BB35-31EF1CE7BE29}" srcOrd="2" destOrd="0" parTransId="{ECB35E76-1534-4392-919B-4E95BFD1BAB2}" sibTransId="{9DEB658E-D5CF-440C-8208-07D9559184D9}"/>
    <dgm:cxn modelId="{D657F193-E189-4C7C-8DBE-EA0B208A0B11}" srcId="{DD1BAB0F-7531-4C01-9E5F-3BB50EEA0F80}" destId="{0A886F3F-BBC8-412A-8A83-9AA222EB18AF}" srcOrd="1" destOrd="0" parTransId="{005DA416-4B32-42D9-8EA1-CE98D9300255}" sibTransId="{2464F14A-6D76-48F7-A6B3-1B658BB671A7}"/>
    <dgm:cxn modelId="{1994AFA0-7FB7-4A27-A5CD-96559F8031DA}" srcId="{DD1BAB0F-7531-4C01-9E5F-3BB50EEA0F80}" destId="{4DC8067A-C227-41EA-A209-F15CE8A0601C}" srcOrd="0" destOrd="0" parTransId="{FC564601-C8C9-4DB6-B421-8D0DDE9F6052}" sibTransId="{8B846877-4B47-488D-A534-D84AE9EC5109}"/>
    <dgm:cxn modelId="{52F4C4A4-BABB-4D5A-AA62-7A7D5FFEB9D4}" type="presOf" srcId="{4DC8067A-C227-41EA-A209-F15CE8A0601C}" destId="{04A0742A-5C04-430C-BA6B-BBC5E4497C88}" srcOrd="0" destOrd="0" presId="urn:microsoft.com/office/officeart/2005/8/layout/funnel1"/>
    <dgm:cxn modelId="{A2ACF6B5-6A9E-4A34-AA60-529C2446FB1D}" type="presOf" srcId="{DD1BAB0F-7531-4C01-9E5F-3BB50EEA0F80}" destId="{9E63364D-84BA-4E40-9267-AED4E2807F71}" srcOrd="0" destOrd="0" presId="urn:microsoft.com/office/officeart/2005/8/layout/funnel1"/>
    <dgm:cxn modelId="{FCCA57C2-AB52-430C-82AA-1BC47A8DC29E}" type="presOf" srcId="{0A886F3F-BBC8-412A-8A83-9AA222EB18AF}" destId="{F0224FB9-E9AF-4316-83A1-F0ECFD8469A0}" srcOrd="0" destOrd="0" presId="urn:microsoft.com/office/officeart/2005/8/layout/funnel1"/>
    <dgm:cxn modelId="{7671F3F7-DEBC-4FA6-8865-1C7D91D62B0F}" type="presOf" srcId="{CEFC73F5-9378-47A6-BB35-31EF1CE7BE29}" destId="{38317EE9-663A-4A39-978C-5DCF8B2E781D}" srcOrd="0" destOrd="0" presId="urn:microsoft.com/office/officeart/2005/8/layout/funnel1"/>
    <dgm:cxn modelId="{F62556E3-884B-4C0C-BB4E-4572B1FBC4CF}" type="presParOf" srcId="{9E63364D-84BA-4E40-9267-AED4E2807F71}" destId="{ADBEBF7A-2DC4-439E-B545-09F8B15E693A}" srcOrd="0" destOrd="0" presId="urn:microsoft.com/office/officeart/2005/8/layout/funnel1"/>
    <dgm:cxn modelId="{73513EB0-A71A-424D-829D-9D4F19868F75}" type="presParOf" srcId="{9E63364D-84BA-4E40-9267-AED4E2807F71}" destId="{1F06B137-BB2E-47B8-A69E-8463C724C93A}" srcOrd="1" destOrd="0" presId="urn:microsoft.com/office/officeart/2005/8/layout/funnel1"/>
    <dgm:cxn modelId="{E36FE258-DFF0-4F50-B190-E9E62C1DE050}" type="presParOf" srcId="{9E63364D-84BA-4E40-9267-AED4E2807F71}" destId="{38317EE9-663A-4A39-978C-5DCF8B2E781D}" srcOrd="2" destOrd="0" presId="urn:microsoft.com/office/officeart/2005/8/layout/funnel1"/>
    <dgm:cxn modelId="{853B4EA9-0CF5-41B4-B0CE-BE2D9E20E3CD}" type="presParOf" srcId="{9E63364D-84BA-4E40-9267-AED4E2807F71}" destId="{F0224FB9-E9AF-4316-83A1-F0ECFD8469A0}" srcOrd="3" destOrd="0" presId="urn:microsoft.com/office/officeart/2005/8/layout/funnel1"/>
    <dgm:cxn modelId="{04907035-AC74-456D-8494-5613CF5593E8}" type="presParOf" srcId="{9E63364D-84BA-4E40-9267-AED4E2807F71}" destId="{04A0742A-5C04-430C-BA6B-BBC5E4497C88}" srcOrd="4" destOrd="0" presId="urn:microsoft.com/office/officeart/2005/8/layout/funnel1"/>
    <dgm:cxn modelId="{E8805C09-D099-4FF0-9B53-6D3C66FB10C7}" type="presParOf" srcId="{9E63364D-84BA-4E40-9267-AED4E2807F71}" destId="{44780D49-C843-4CF0-96FD-E25164388840}" srcOrd="5" destOrd="0" presId="urn:microsoft.com/office/officeart/2005/8/layout/funnel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0B8C7-481F-4F62-AD97-EBF02CC24D78}">
      <dsp:nvSpPr>
        <dsp:cNvPr id="0" name=""/>
        <dsp:cNvSpPr/>
      </dsp:nvSpPr>
      <dsp:spPr>
        <a:xfrm>
          <a:off x="596987" y="870146"/>
          <a:ext cx="1640237" cy="677387"/>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b="1" kern="1200" dirty="0"/>
            <a:t>~$1.99 Increase in ticket price</a:t>
          </a:r>
        </a:p>
      </dsp:txBody>
      <dsp:txXfrm>
        <a:off x="935681" y="870146"/>
        <a:ext cx="962850" cy="677387"/>
      </dsp:txXfrm>
    </dsp:sp>
    <dsp:sp modelId="{C63D7DE7-8828-4062-88D1-09D7F9CC58A1}">
      <dsp:nvSpPr>
        <dsp:cNvPr id="0" name=""/>
        <dsp:cNvSpPr/>
      </dsp:nvSpPr>
      <dsp:spPr>
        <a:xfrm>
          <a:off x="1976116" y="873325"/>
          <a:ext cx="1658662" cy="671534"/>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b="1" kern="1200" dirty="0"/>
            <a:t>~$3.48 M  </a:t>
          </a:r>
          <a:br>
            <a:rPr lang="en-US" sz="1400" b="1" kern="1200" dirty="0"/>
          </a:br>
          <a:r>
            <a:rPr lang="en-US" sz="1400" b="1" kern="1200" dirty="0"/>
            <a:t>Yearly Revenues</a:t>
          </a:r>
        </a:p>
      </dsp:txBody>
      <dsp:txXfrm>
        <a:off x="2311883" y="873325"/>
        <a:ext cx="987128" cy="671534"/>
      </dsp:txXfrm>
    </dsp:sp>
    <dsp:sp modelId="{FBF6B60D-79D5-4934-961F-0C661D290D73}">
      <dsp:nvSpPr>
        <dsp:cNvPr id="0" name=""/>
        <dsp:cNvSpPr/>
      </dsp:nvSpPr>
      <dsp:spPr>
        <a:xfrm>
          <a:off x="3350027" y="868223"/>
          <a:ext cx="1921534" cy="681750"/>
        </a:xfrm>
        <a:prstGeom prst="chevron">
          <a:avLst/>
        </a:prstGeom>
        <a:gradFill rotWithShape="0">
          <a:gsLst>
            <a:gs pos="0">
              <a:schemeClr val="accent1">
                <a:lumMod val="40000"/>
                <a:lumOff val="60000"/>
              </a:schemeClr>
            </a:gs>
            <a:gs pos="100000">
              <a:schemeClr val="accent1">
                <a:hueOff val="0"/>
                <a:satOff val="0"/>
                <a:lumOff val="0"/>
                <a:alphaOff val="0"/>
                <a:shade val="87000"/>
                <a:satMod val="125000"/>
              </a:schemeClr>
            </a:gs>
            <a:gs pos="10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tx1"/>
              </a:solidFill>
            </a:rPr>
            <a:t>- 1.45 M </a:t>
          </a:r>
          <a:br>
            <a:rPr lang="en-US" sz="1300" kern="1200" dirty="0">
              <a:solidFill>
                <a:schemeClr val="tx1"/>
              </a:solidFill>
            </a:rPr>
          </a:br>
          <a:r>
            <a:rPr lang="en-US" sz="1300" kern="1200" dirty="0">
              <a:solidFill>
                <a:schemeClr val="tx1"/>
              </a:solidFill>
            </a:rPr>
            <a:t>Chair-lift</a:t>
          </a:r>
          <a:br>
            <a:rPr lang="en-US" sz="1300" kern="1200" dirty="0">
              <a:solidFill>
                <a:schemeClr val="tx1"/>
              </a:solidFill>
            </a:rPr>
          </a:br>
          <a:r>
            <a:rPr lang="en-US" sz="1300" b="1" kern="1200" dirty="0">
              <a:solidFill>
                <a:schemeClr val="tx1"/>
              </a:solidFill>
            </a:rPr>
            <a:t>Operational Cost</a:t>
          </a:r>
        </a:p>
      </dsp:txBody>
      <dsp:txXfrm>
        <a:off x="3690902" y="868223"/>
        <a:ext cx="1239784" cy="681750"/>
      </dsp:txXfrm>
    </dsp:sp>
    <dsp:sp modelId="{CF4798E8-E5BC-49A8-96A0-17C0D15B5946}">
      <dsp:nvSpPr>
        <dsp:cNvPr id="0" name=""/>
        <dsp:cNvSpPr/>
      </dsp:nvSpPr>
      <dsp:spPr>
        <a:xfrm>
          <a:off x="5006854" y="868391"/>
          <a:ext cx="1558743" cy="678726"/>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b="1" kern="1200" dirty="0">
              <a:effectLst/>
              <a:latin typeface="+mn-lt"/>
              <a:ea typeface="Times New Roman" panose="02020603050405020304" pitchFamily="18" charset="0"/>
              <a:cs typeface="Times New Roman" panose="02020603050405020304" pitchFamily="18" charset="0"/>
            </a:rPr>
            <a:t>$2 M Yearly profit</a:t>
          </a:r>
          <a:endParaRPr lang="en-US" sz="1400" kern="1200" dirty="0">
            <a:latin typeface="+mn-lt"/>
          </a:endParaRPr>
        </a:p>
      </dsp:txBody>
      <dsp:txXfrm>
        <a:off x="5346217" y="868391"/>
        <a:ext cx="880017" cy="678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B4BDD-FF3A-4A1B-B4F0-C407B7E736D2}">
      <dsp:nvSpPr>
        <dsp:cNvPr id="0" name=""/>
        <dsp:cNvSpPr/>
      </dsp:nvSpPr>
      <dsp:spPr>
        <a:xfrm>
          <a:off x="0" y="58589"/>
          <a:ext cx="5177810" cy="1666354"/>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solidFill>
                <a:srgbClr val="000000"/>
              </a:solidFill>
              <a:effectLst/>
              <a:latin typeface="Times New Roman" panose="02020603050405020304" pitchFamily="18" charset="0"/>
              <a:ea typeface="Times New Roman" panose="02020603050405020304" pitchFamily="18" charset="0"/>
            </a:rPr>
            <a:t>All provided resorts belonging to the same  market share</a:t>
          </a:r>
          <a:br>
            <a:rPr lang="en-US" sz="1700" kern="1200" dirty="0">
              <a:solidFill>
                <a:srgbClr val="000000"/>
              </a:solidFill>
              <a:effectLst/>
              <a:latin typeface="Times New Roman" panose="02020603050405020304" pitchFamily="18" charset="0"/>
              <a:ea typeface="Times New Roman" panose="02020603050405020304" pitchFamily="18" charset="0"/>
            </a:rPr>
          </a:br>
          <a:endParaRPr lang="en-US" sz="1700" kern="1200" dirty="0"/>
        </a:p>
        <a:p>
          <a:pPr marL="171450" lvl="1" indent="-171450" algn="l" defTabSz="755650">
            <a:lnSpc>
              <a:spcPct val="90000"/>
            </a:lnSpc>
            <a:spcBef>
              <a:spcPct val="0"/>
            </a:spcBef>
            <a:spcAft>
              <a:spcPct val="15000"/>
            </a:spcAft>
            <a:buChar char="•"/>
          </a:pPr>
          <a:r>
            <a:rPr lang="en-US" sz="1700" kern="1200" dirty="0">
              <a:solidFill>
                <a:schemeClr val="tx1"/>
              </a:solidFill>
              <a:effectLst/>
              <a:latin typeface="Times New Roman" panose="02020603050405020304" pitchFamily="18" charset="0"/>
              <a:ea typeface="Times New Roman" panose="02020603050405020304" pitchFamily="18" charset="0"/>
            </a:rPr>
            <a:t>No clear grouping that would justify for treating states differently </a:t>
          </a:r>
          <a:endParaRPr lang="en-US" sz="1700" kern="1200" dirty="0">
            <a:solidFill>
              <a:schemeClr val="tx1"/>
            </a:solidFill>
          </a:endParaRPr>
        </a:p>
      </dsp:txBody>
      <dsp:txXfrm>
        <a:off x="0" y="266883"/>
        <a:ext cx="4552927" cy="1249766"/>
      </dsp:txXfrm>
    </dsp:sp>
    <dsp:sp modelId="{07A095D0-C81D-4BDD-A657-FB58A37F0618}">
      <dsp:nvSpPr>
        <dsp:cNvPr id="0" name=""/>
        <dsp:cNvSpPr/>
      </dsp:nvSpPr>
      <dsp:spPr>
        <a:xfrm>
          <a:off x="5217138" y="240236"/>
          <a:ext cx="4302167" cy="128827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solidFill>
                <a:srgbClr val="000000"/>
              </a:solidFill>
              <a:effectLst/>
              <a:latin typeface="Times New Roman" panose="02020603050405020304" pitchFamily="18" charset="0"/>
              <a:ea typeface="Times New Roman" panose="02020603050405020304" pitchFamily="18" charset="0"/>
            </a:rPr>
            <a:t>Our Model considers all resorts within all the given states, </a:t>
          </a:r>
          <a:r>
            <a:rPr lang="en-US" sz="2300" b="1" kern="1200" dirty="0">
              <a:solidFill>
                <a:schemeClr val="bg1"/>
              </a:solidFill>
              <a:effectLst/>
              <a:latin typeface="Times New Roman" panose="02020603050405020304" pitchFamily="18" charset="0"/>
              <a:ea typeface="Times New Roman" panose="02020603050405020304" pitchFamily="18" charset="0"/>
            </a:rPr>
            <a:t>together</a:t>
          </a:r>
          <a:endParaRPr lang="en-US" sz="2300" b="1" kern="1200" dirty="0">
            <a:solidFill>
              <a:schemeClr val="bg1"/>
            </a:solidFill>
          </a:endParaRPr>
        </a:p>
      </dsp:txBody>
      <dsp:txXfrm>
        <a:off x="5280026" y="303124"/>
        <a:ext cx="4176391" cy="1162496"/>
      </dsp:txXfrm>
    </dsp:sp>
    <dsp:sp modelId="{95C23F61-DEB4-4A3A-92CA-22E76CA7D000}">
      <dsp:nvSpPr>
        <dsp:cNvPr id="0" name=""/>
        <dsp:cNvSpPr/>
      </dsp:nvSpPr>
      <dsp:spPr>
        <a:xfrm>
          <a:off x="0" y="1859813"/>
          <a:ext cx="5177810" cy="1582938"/>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100000"/>
            </a:lnSpc>
            <a:spcBef>
              <a:spcPct val="0"/>
            </a:spcBef>
            <a:spcAft>
              <a:spcPct val="15000"/>
            </a:spcAft>
            <a:buChar char="•"/>
          </a:pPr>
          <a:r>
            <a:rPr lang="en-US" sz="1700" kern="1200" dirty="0">
              <a:effectLst/>
              <a:latin typeface="Times New Roman" panose="02020603050405020304" pitchFamily="18" charset="0"/>
              <a:ea typeface="Times New Roman" panose="02020603050405020304" pitchFamily="18" charset="0"/>
            </a:rPr>
            <a:t>In Montana it is customary to match weekend and weekday ticket prices</a:t>
          </a:r>
          <a:endParaRPr lang="en-US" sz="1700" kern="1200" dirty="0"/>
        </a:p>
        <a:p>
          <a:pPr marL="171450" lvl="1" indent="-171450" algn="l" defTabSz="755650">
            <a:lnSpc>
              <a:spcPct val="100000"/>
            </a:lnSpc>
            <a:spcBef>
              <a:spcPct val="0"/>
            </a:spcBef>
            <a:spcAft>
              <a:spcPct val="15000"/>
            </a:spcAft>
            <a:buChar char="•"/>
          </a:pPr>
          <a:r>
            <a:rPr lang="en-US" sz="1700" kern="1200" dirty="0">
              <a:solidFill>
                <a:srgbClr val="000000"/>
              </a:solidFill>
              <a:effectLst/>
              <a:latin typeface="Times New Roman" panose="02020603050405020304" pitchFamily="18" charset="0"/>
              <a:ea typeface="Times New Roman" panose="02020603050405020304" pitchFamily="18" charset="0"/>
            </a:rPr>
            <a:t>Weekend prices have the least missing values of the two</a:t>
          </a:r>
          <a:endParaRPr lang="en-US" sz="1700" kern="1200" dirty="0"/>
        </a:p>
        <a:p>
          <a:pPr marL="228600" lvl="1" indent="-228600" algn="l" defTabSz="1022350" rtl="0">
            <a:lnSpc>
              <a:spcPct val="90000"/>
            </a:lnSpc>
            <a:spcBef>
              <a:spcPct val="0"/>
            </a:spcBef>
            <a:spcAft>
              <a:spcPct val="15000"/>
            </a:spcAft>
            <a:buChar char="•"/>
          </a:pPr>
          <a:endParaRPr lang="en-US" sz="2300" kern="1200" dirty="0"/>
        </a:p>
      </dsp:txBody>
      <dsp:txXfrm>
        <a:off x="0" y="2057680"/>
        <a:ext cx="4584208" cy="1187204"/>
      </dsp:txXfrm>
    </dsp:sp>
    <dsp:sp modelId="{3ABE5F8C-1D67-4B1E-9552-A940D5715766}">
      <dsp:nvSpPr>
        <dsp:cNvPr id="0" name=""/>
        <dsp:cNvSpPr/>
      </dsp:nvSpPr>
      <dsp:spPr>
        <a:xfrm>
          <a:off x="5217138" y="1993710"/>
          <a:ext cx="4302167" cy="128827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Our Model focuses only on predicting </a:t>
          </a:r>
          <a:r>
            <a:rPr lang="en-US" sz="2300" b="1" kern="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weekend ticket prices</a:t>
          </a:r>
          <a:endParaRPr lang="en-US" sz="2300" kern="1200" dirty="0">
            <a:solidFill>
              <a:schemeClr val="bg1"/>
            </a:solidFill>
          </a:endParaRPr>
        </a:p>
      </dsp:txBody>
      <dsp:txXfrm>
        <a:off x="5280026" y="2056598"/>
        <a:ext cx="4176391" cy="1162496"/>
      </dsp:txXfrm>
    </dsp:sp>
    <dsp:sp modelId="{628F4979-CA4C-41A7-B5BB-17A797F71DEF}">
      <dsp:nvSpPr>
        <dsp:cNvPr id="0" name=""/>
        <dsp:cNvSpPr/>
      </dsp:nvSpPr>
      <dsp:spPr>
        <a:xfrm>
          <a:off x="0" y="3515345"/>
          <a:ext cx="5177810" cy="1607725"/>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rtl="0">
            <a:lnSpc>
              <a:spcPct val="150000"/>
            </a:lnSpc>
            <a:spcBef>
              <a:spcPct val="0"/>
            </a:spcBef>
            <a:spcAft>
              <a:spcPct val="15000"/>
            </a:spcAft>
            <a:buChar char="•"/>
          </a:pPr>
          <a:r>
            <a:rPr lang="en-US" sz="1500" kern="1200" dirty="0"/>
            <a:t>Dropped </a:t>
          </a:r>
          <a:r>
            <a:rPr lang="en-US" sz="1500" b="1" kern="1200" dirty="0"/>
            <a:t>all rows with missing price information</a:t>
          </a:r>
          <a:endParaRPr lang="en-US" sz="1500" kern="1200" dirty="0"/>
        </a:p>
        <a:p>
          <a:pPr marL="114300" lvl="1" indent="-114300" algn="l" defTabSz="666750" rtl="0">
            <a:lnSpc>
              <a:spcPct val="150000"/>
            </a:lnSpc>
            <a:spcBef>
              <a:spcPct val="0"/>
            </a:spcBef>
            <a:spcAft>
              <a:spcPct val="15000"/>
            </a:spcAft>
            <a:buChar char="•"/>
          </a:pPr>
          <a:r>
            <a:rPr lang="en-US" sz="1500" kern="1200" dirty="0"/>
            <a:t>Dropping another resort record for unclear data</a:t>
          </a:r>
        </a:p>
        <a:p>
          <a:pPr marL="114300" lvl="1" indent="-114300" algn="l" defTabSz="666750" rtl="0">
            <a:lnSpc>
              <a:spcPct val="150000"/>
            </a:lnSpc>
            <a:spcBef>
              <a:spcPct val="0"/>
            </a:spcBef>
            <a:spcAft>
              <a:spcPct val="15000"/>
            </a:spcAft>
            <a:buChar char="•"/>
          </a:pPr>
          <a:r>
            <a:rPr lang="en-US" sz="1500" kern="1200" dirty="0"/>
            <a:t>Dropping “Number of </a:t>
          </a:r>
          <a:r>
            <a:rPr lang="en-US" sz="1500" kern="1200" dirty="0" err="1"/>
            <a:t>FastEight</a:t>
          </a:r>
          <a:r>
            <a:rPr lang="en-US" sz="1500" kern="1200" dirty="0"/>
            <a:t> seats” featured column</a:t>
          </a:r>
        </a:p>
      </dsp:txBody>
      <dsp:txXfrm>
        <a:off x="0" y="3716311"/>
        <a:ext cx="4574913" cy="1205793"/>
      </dsp:txXfrm>
    </dsp:sp>
    <dsp:sp modelId="{2823EBC0-8590-478F-A590-E8A94C3D40DE}">
      <dsp:nvSpPr>
        <dsp:cNvPr id="0" name=""/>
        <dsp:cNvSpPr/>
      </dsp:nvSpPr>
      <dsp:spPr>
        <a:xfrm>
          <a:off x="5217138" y="3717869"/>
          <a:ext cx="4302167" cy="128827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solidFill>
                <a:schemeClr val="tx1"/>
              </a:solidFill>
              <a:latin typeface="Times New Roman" panose="02020603050405020304" pitchFamily="18" charset="0"/>
              <a:cs typeface="Times New Roman" panose="02020603050405020304" pitchFamily="18" charset="0"/>
            </a:rPr>
            <a:t>After deriving state-wise statistic features out of 330 resort records, Our Model uses </a:t>
          </a:r>
          <a:r>
            <a:rPr lang="en-US" sz="2300" b="1" kern="1200" dirty="0">
              <a:solidFill>
                <a:schemeClr val="bg1"/>
              </a:solidFill>
              <a:latin typeface="Times New Roman" panose="02020603050405020304" pitchFamily="18" charset="0"/>
              <a:cs typeface="Times New Roman" panose="02020603050405020304" pitchFamily="18" charset="0"/>
            </a:rPr>
            <a:t>277 resort records</a:t>
          </a:r>
        </a:p>
      </dsp:txBody>
      <dsp:txXfrm>
        <a:off x="5280026" y="3780757"/>
        <a:ext cx="4176391" cy="1162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F7CB8-1B5B-460E-A368-79F0A2F2EB1E}">
      <dsp:nvSpPr>
        <dsp:cNvPr id="0" name=""/>
        <dsp:cNvSpPr/>
      </dsp:nvSpPr>
      <dsp:spPr>
        <a:xfrm rot="21300000">
          <a:off x="10903" y="1317244"/>
          <a:ext cx="3531322" cy="404389"/>
        </a:xfrm>
        <a:prstGeom prst="mathMinus">
          <a:avLst/>
        </a:prstGeom>
        <a:solidFill>
          <a:schemeClr val="accent1">
            <a:tint val="60000"/>
            <a:hueOff val="0"/>
            <a:satOff val="0"/>
            <a:lumOff val="0"/>
            <a:alpha val="1500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6F9144A0-FF2E-408C-8219-B96F0FAB2B43}">
      <dsp:nvSpPr>
        <dsp:cNvPr id="0" name=""/>
        <dsp:cNvSpPr/>
      </dsp:nvSpPr>
      <dsp:spPr>
        <a:xfrm>
          <a:off x="-5084" y="145364"/>
          <a:ext cx="1928859" cy="1162914"/>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CBF3E28-6330-439E-BF57-E3174BCB00C3}">
      <dsp:nvSpPr>
        <dsp:cNvPr id="0" name=""/>
        <dsp:cNvSpPr/>
      </dsp:nvSpPr>
      <dsp:spPr>
        <a:xfrm>
          <a:off x="1735109" y="0"/>
          <a:ext cx="1580796" cy="1221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Currently Big Mountain charges</a:t>
          </a:r>
        </a:p>
      </dsp:txBody>
      <dsp:txXfrm>
        <a:off x="1735109" y="0"/>
        <a:ext cx="1580796" cy="1221059"/>
      </dsp:txXfrm>
    </dsp:sp>
    <dsp:sp modelId="{47AD196D-B1E3-4CA4-874A-01107C18FFB3}">
      <dsp:nvSpPr>
        <dsp:cNvPr id="0" name=""/>
        <dsp:cNvSpPr/>
      </dsp:nvSpPr>
      <dsp:spPr>
        <a:xfrm>
          <a:off x="1668437" y="1599006"/>
          <a:ext cx="1850693" cy="1162914"/>
        </a:xfrm>
        <a:prstGeom prst="up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4A9DE57-D556-401E-BB95-E972009BD6FB}">
      <dsp:nvSpPr>
        <dsp:cNvPr id="0" name=""/>
        <dsp:cNvSpPr/>
      </dsp:nvSpPr>
      <dsp:spPr>
        <a:xfrm>
          <a:off x="0" y="1607937"/>
          <a:ext cx="2098995" cy="133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could be fairly supported in the marketplace by Big Mountain's facilities</a:t>
          </a:r>
          <a:endParaRPr lang="en-US" sz="1700" kern="1200" dirty="0"/>
        </a:p>
      </dsp:txBody>
      <dsp:txXfrm>
        <a:off x="0" y="1607937"/>
        <a:ext cx="2098995" cy="13372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EBF7A-2DC4-439E-B545-09F8B15E693A}">
      <dsp:nvSpPr>
        <dsp:cNvPr id="0" name=""/>
        <dsp:cNvSpPr/>
      </dsp:nvSpPr>
      <dsp:spPr>
        <a:xfrm>
          <a:off x="1447028" y="135874"/>
          <a:ext cx="2147533" cy="74580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06B137-BB2E-47B8-A69E-8463C724C93A}">
      <dsp:nvSpPr>
        <dsp:cNvPr id="0" name=""/>
        <dsp:cNvSpPr/>
      </dsp:nvSpPr>
      <dsp:spPr>
        <a:xfrm>
          <a:off x="2316030" y="1962110"/>
          <a:ext cx="416188" cy="266360"/>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317EE9-663A-4A39-978C-5DCF8B2E781D}">
      <dsp:nvSpPr>
        <dsp:cNvPr id="0" name=""/>
        <dsp:cNvSpPr/>
      </dsp:nvSpPr>
      <dsp:spPr>
        <a:xfrm>
          <a:off x="1117600" y="2230530"/>
          <a:ext cx="2813048" cy="388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Ticket price </a:t>
          </a:r>
          <a:br>
            <a:rPr lang="en-US" sz="1600" kern="1200" dirty="0"/>
          </a:br>
          <a:r>
            <a:rPr lang="en-US" sz="1600" kern="1200" dirty="0"/>
            <a:t>predicted increase($)</a:t>
          </a:r>
        </a:p>
      </dsp:txBody>
      <dsp:txXfrm>
        <a:off x="1117600" y="2230530"/>
        <a:ext cx="2813048" cy="388763"/>
      </dsp:txXfrm>
    </dsp:sp>
    <dsp:sp modelId="{F0224FB9-E9AF-4316-83A1-F0ECFD8469A0}">
      <dsp:nvSpPr>
        <dsp:cNvPr id="0" name=""/>
        <dsp:cNvSpPr/>
      </dsp:nvSpPr>
      <dsp:spPr>
        <a:xfrm>
          <a:off x="1960490" y="723735"/>
          <a:ext cx="1130721" cy="103474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22275">
            <a:lnSpc>
              <a:spcPct val="90000"/>
            </a:lnSpc>
            <a:spcBef>
              <a:spcPct val="0"/>
            </a:spcBef>
            <a:spcAft>
              <a:spcPct val="35000"/>
            </a:spcAft>
            <a:buNone/>
          </a:pPr>
          <a:r>
            <a:rPr lang="en-US" sz="950" b="1" kern="1200" dirty="0">
              <a:solidFill>
                <a:schemeClr val="tx1"/>
              </a:solidFill>
            </a:rPr>
            <a:t>Corresponding</a:t>
          </a:r>
          <a:r>
            <a:rPr lang="en-US" sz="600" kern="1200" dirty="0">
              <a:solidFill>
                <a:schemeClr val="tx1"/>
              </a:solidFill>
            </a:rPr>
            <a:t> </a:t>
          </a:r>
          <a:r>
            <a:rPr lang="en-US" sz="1800" b="1" kern="1200" dirty="0">
              <a:solidFill>
                <a:schemeClr val="tx1"/>
              </a:solidFill>
            </a:rPr>
            <a:t>deltas</a:t>
          </a:r>
          <a:endParaRPr lang="en-US" sz="600" b="1" kern="1200" dirty="0">
            <a:solidFill>
              <a:schemeClr val="tx1"/>
            </a:solidFill>
          </a:endParaRPr>
        </a:p>
      </dsp:txBody>
      <dsp:txXfrm>
        <a:off x="2126080" y="875269"/>
        <a:ext cx="799541" cy="731673"/>
      </dsp:txXfrm>
    </dsp:sp>
    <dsp:sp modelId="{04A0742A-5C04-430C-BA6B-BBC5E4497C88}">
      <dsp:nvSpPr>
        <dsp:cNvPr id="0" name=""/>
        <dsp:cNvSpPr/>
      </dsp:nvSpPr>
      <dsp:spPr>
        <a:xfrm>
          <a:off x="1546867" y="0"/>
          <a:ext cx="1038899" cy="99878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688975">
            <a:lnSpc>
              <a:spcPct val="90000"/>
            </a:lnSpc>
            <a:spcBef>
              <a:spcPct val="0"/>
            </a:spcBef>
            <a:spcAft>
              <a:spcPct val="35000"/>
            </a:spcAft>
            <a:buNone/>
          </a:pPr>
          <a:r>
            <a:rPr lang="en-US" sz="1550" b="1" kern="1200" dirty="0">
              <a:solidFill>
                <a:schemeClr val="tx1"/>
              </a:solidFill>
            </a:rPr>
            <a:t>facilities</a:t>
          </a:r>
        </a:p>
      </dsp:txBody>
      <dsp:txXfrm>
        <a:off x="1699010" y="146268"/>
        <a:ext cx="734613" cy="706246"/>
      </dsp:txXfrm>
    </dsp:sp>
    <dsp:sp modelId="{44780D49-C843-4CF0-96FD-E25164388840}">
      <dsp:nvSpPr>
        <dsp:cNvPr id="0" name=""/>
        <dsp:cNvSpPr/>
      </dsp:nvSpPr>
      <dsp:spPr>
        <a:xfrm>
          <a:off x="1358796" y="44313"/>
          <a:ext cx="2330656" cy="1864524"/>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C140F-AE9F-4181-8353-2E8436A201D6}" type="datetimeFigureOut">
              <a:rPr lang="en-US" smtClean="0"/>
              <a:t>8/11/2021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51004F-0E05-4F1F-BEF1-F5C1AF75E603}" type="slidenum">
              <a:rPr lang="en-US" smtClean="0"/>
              <a:t>‹#›</a:t>
            </a:fld>
            <a:endParaRPr lang="en-US"/>
          </a:p>
        </p:txBody>
      </p:sp>
    </p:spTree>
    <p:extLst>
      <p:ext uri="{BB962C8B-B14F-4D97-AF65-F5344CB8AC3E}">
        <p14:creationId xmlns:p14="http://schemas.microsoft.com/office/powerpoint/2010/main" val="1831907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2860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Our data science team was brought in to implement a data-driven business strategy that would help to guide and hopefully answer the following business questions.</a:t>
            </a:r>
            <a:endParaRPr lang="en-US" sz="1800" dirty="0">
              <a:effectLst/>
              <a:latin typeface="Times New Roman" panose="02020603050405020304" pitchFamily="18" charset="0"/>
              <a:ea typeface="Times New Roman" panose="02020603050405020304" pitchFamily="18" charset="0"/>
            </a:endParaRPr>
          </a:p>
          <a:p>
            <a:pPr marL="0" marR="0" indent="22860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indent="22860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Recently resort invested in an additional chair lift, which has increased their operating costs by M$1.54 this season. Including this new addition, to maximize its returns relative to its position in the market, we investigated </a:t>
            </a:r>
            <a:r>
              <a:rPr lang="en-US" sz="1800" b="1" dirty="0">
                <a:solidFill>
                  <a:srgbClr val="000000"/>
                </a:solidFill>
                <a:effectLst/>
                <a:latin typeface="Arial" panose="020B0604020202020204" pitchFamily="34" charset="0"/>
                <a:ea typeface="Arial" panose="020B0604020202020204" pitchFamily="34" charset="0"/>
              </a:rPr>
              <a:t>What price should Big Mountain Resort currently charge for their ticket?.</a:t>
            </a:r>
            <a:r>
              <a:rPr lang="en-US" sz="1800" dirty="0">
                <a:solidFill>
                  <a:srgbClr val="000000"/>
                </a:solidFill>
                <a:effectLst/>
                <a:latin typeface="Arial" panose="020B0604020202020204" pitchFamily="34" charset="0"/>
                <a:ea typeface="Arial" panose="020B0604020202020204" pitchFamily="34" charset="0"/>
              </a:rPr>
              <a:t> Now, the resort's pricing strategy has been to charge a premium above the average price of alternatives in its market segment. This report will present answers to whether they can increase the price even higher and, if so, how much visitors will still be willing to pay for.</a:t>
            </a:r>
            <a:endParaRPr lang="en-US" sz="1800" dirty="0">
              <a:effectLst/>
              <a:latin typeface="Times New Roman" panose="02020603050405020304" pitchFamily="18" charset="0"/>
              <a:ea typeface="Times New Roman" panose="02020603050405020304" pitchFamily="18" charset="0"/>
            </a:endParaRPr>
          </a:p>
          <a:p>
            <a:pPr marL="0" marR="0" indent="22860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indent="22860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There's a suspicion that Big Mountain is not capitalizing on its facilities as much as it could. We will be helping to determine </a:t>
            </a:r>
            <a:r>
              <a:rPr lang="en-US" sz="1800" b="1" dirty="0">
                <a:solidFill>
                  <a:srgbClr val="000000"/>
                </a:solidFill>
                <a:effectLst/>
                <a:latin typeface="Arial" panose="020B0604020202020204" pitchFamily="34" charset="0"/>
                <a:ea typeface="Arial" panose="020B0604020202020204" pitchFamily="34" charset="0"/>
              </a:rPr>
              <a:t>How to capitalize on its facilities in the best possible way</a:t>
            </a:r>
            <a:r>
              <a:rPr lang="en-US" sz="1800" dirty="0">
                <a:solidFill>
                  <a:srgbClr val="000000"/>
                </a:solidFill>
                <a:effectLst/>
                <a:latin typeface="Arial" panose="020B0604020202020204" pitchFamily="34" charset="0"/>
                <a:ea typeface="Arial" panose="020B0604020202020204" pitchFamily="34" charset="0"/>
              </a:rPr>
              <a:t>. Resort's management has presented us with several changes that they are considering. Our modeling tested these propositions and predicted how each scenario would influence the value that current customers would be willing to pay for a ticket. I will present </a:t>
            </a:r>
            <a:r>
              <a:rPr lang="en-US" sz="1800" b="1" dirty="0">
                <a:solidFill>
                  <a:srgbClr val="000000"/>
                </a:solidFill>
                <a:effectLst/>
                <a:latin typeface="Arial" panose="020B0604020202020204" pitchFamily="34" charset="0"/>
                <a:ea typeface="Arial" panose="020B0604020202020204" pitchFamily="34" charset="0"/>
              </a:rPr>
              <a:t>Which of the considered changes will cut costs without undermining the ticket price or support an even higher ticket price</a:t>
            </a: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indent="22860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endParaRPr lang="en-US" sz="1800" dirty="0">
              <a:effectLst/>
              <a:latin typeface="Times New Roman" panose="02020603050405020304" pitchFamily="18" charset="0"/>
              <a:ea typeface="Times New Roman" panose="02020603050405020304" pitchFamily="18" charset="0"/>
            </a:endParaRPr>
          </a:p>
          <a:p>
            <a:pPr marL="0" marR="0" indent="22860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And finally, based on the data we have on the existing list of facilities, we will provide a user-friendly model that would support future business decisions regarding the influence of a future change to the resort's facilities on ticket value. As well, </a:t>
            </a:r>
            <a:r>
              <a:rPr lang="en-US" sz="1800" b="1" dirty="0">
                <a:solidFill>
                  <a:srgbClr val="000000"/>
                </a:solidFill>
                <a:effectLst/>
                <a:latin typeface="Arial" panose="020B0604020202020204" pitchFamily="34" charset="0"/>
                <a:ea typeface="Arial" panose="020B0604020202020204" pitchFamily="34" charset="0"/>
              </a:rPr>
              <a:t>How to adjust your ticket price based on future changes</a:t>
            </a:r>
            <a:r>
              <a:rPr lang="en-US" sz="1800" dirty="0">
                <a:solidFill>
                  <a:srgbClr val="000000"/>
                </a:solidFill>
                <a:effectLst/>
                <a:latin typeface="Arial" panose="020B0604020202020204" pitchFamily="34" charset="0"/>
                <a:ea typeface="Arial" panose="020B0604020202020204" pitchFamily="34" charset="0"/>
              </a:rPr>
              <a:t>.</a:t>
            </a:r>
            <a:endParaRPr lang="en-US" sz="1800" dirty="0">
              <a:effectLst/>
              <a:latin typeface="Times New Roman" panose="02020603050405020304" pitchFamily="18" charset="0"/>
              <a:ea typeface="Times New Roman" panose="02020603050405020304" pitchFamily="18" charset="0"/>
            </a:endParaRPr>
          </a:p>
          <a:p>
            <a:pPr marL="0" marR="0" indent="228600">
              <a:lnSpc>
                <a:spcPct val="115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251004F-0E05-4F1F-BEF1-F5C1AF75E603}" type="slidenum">
              <a:rPr lang="en-US" smtClean="0"/>
              <a:t>2</a:t>
            </a:fld>
            <a:endParaRPr lang="en-US"/>
          </a:p>
        </p:txBody>
      </p:sp>
    </p:spTree>
    <p:extLst>
      <p:ext uri="{BB962C8B-B14F-4D97-AF65-F5344CB8AC3E}">
        <p14:creationId xmlns:p14="http://schemas.microsoft.com/office/powerpoint/2010/main" val="231295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28600">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On the basis of each visitor on average buying 5-day tickets and each year there are about 350,000 visitors at the resort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Our modelling suggests that charging $94.22 per ticket could be fairly supported in the marketplace by Big Mountain's facilities</a:t>
            </a:r>
            <a:r>
              <a:rPr lang="en-US" sz="1800" dirty="0">
                <a:solidFill>
                  <a:srgbClr val="000000"/>
                </a:solidFill>
                <a:effectLst/>
                <a:latin typeface="Times New Roman" panose="02020603050405020304" pitchFamily="18" charset="0"/>
                <a:ea typeface="Times New Roman" panose="02020603050405020304" pitchFamily="18" charset="0"/>
              </a:rPr>
              <a:t>. Solely to cover resort’s recent investment, price should be raised in $0.88 per ticket.</a:t>
            </a:r>
            <a:endParaRPr lang="en-US" sz="1800" dirty="0">
              <a:effectLst/>
              <a:latin typeface="Times New Roman" panose="02020603050405020304" pitchFamily="18" charset="0"/>
              <a:ea typeface="Times New Roman" panose="02020603050405020304" pitchFamily="18" charset="0"/>
            </a:endParaRPr>
          </a:p>
          <a:p>
            <a:pPr marL="0" marR="0" indent="228600">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Features that came up as highly valued by costumers (see Appendix A), include:</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Clr>
                <a:srgbClr val="000000"/>
              </a:buClr>
              <a:buSzPts val="1000"/>
              <a:buFont typeface="Wingdings" panose="05000000000000000000" pitchFamily="2"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Fast Quads  </a:t>
            </a:r>
            <a:endParaRPr lang="en-US" sz="1800" dirty="0">
              <a:noFill/>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Clr>
                <a:srgbClr val="000000"/>
              </a:buClr>
              <a:buSzPts val="1000"/>
              <a:buFont typeface="Wingdings" panose="05000000000000000000" pitchFamily="2"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Runs </a:t>
            </a:r>
            <a:endParaRPr lang="en-US" sz="1800" dirty="0">
              <a:noFill/>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Clr>
                <a:srgbClr val="000000"/>
              </a:buClr>
              <a:buSzPts val="1000"/>
              <a:buFont typeface="Wingdings" panose="05000000000000000000" pitchFamily="2"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Snow Making area</a:t>
            </a:r>
            <a:endParaRPr lang="en-US" sz="1800" dirty="0">
              <a:noFill/>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Clr>
                <a:srgbClr val="000000"/>
              </a:buClr>
              <a:buSzPts val="1000"/>
              <a:buFont typeface="Wingdings" panose="05000000000000000000" pitchFamily="2"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Vertical drop </a:t>
            </a:r>
            <a:endParaRPr lang="en-US" sz="1800" dirty="0">
              <a:noFill/>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Clr>
                <a:srgbClr val="000000"/>
              </a:buClr>
              <a:buSzPts val="1000"/>
              <a:buFont typeface="Wingdings" panose="05000000000000000000" pitchFamily="2"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Skiable terrain area </a:t>
            </a:r>
            <a:endParaRPr lang="en-US" sz="1800" dirty="0">
              <a:noFill/>
              <a:effectLst/>
              <a:latin typeface="Times New Roman" panose="02020603050405020304" pitchFamily="18" charset="0"/>
              <a:ea typeface="Times New Roman" panose="02020603050405020304" pitchFamily="18" charset="0"/>
            </a:endParaRPr>
          </a:p>
          <a:p>
            <a:pPr marL="342900" marR="0" lvl="0" indent="-342900">
              <a:lnSpc>
                <a:spcPct val="200000"/>
              </a:lnSpc>
              <a:spcBef>
                <a:spcPts val="0"/>
              </a:spcBef>
              <a:spcAft>
                <a:spcPts val="0"/>
              </a:spcAft>
              <a:buClr>
                <a:srgbClr val="000000"/>
              </a:buClr>
              <a:buSzPts val="1000"/>
              <a:buFont typeface="Wingdings" panose="05000000000000000000" pitchFamily="2"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number of chairs   </a:t>
            </a:r>
            <a:endParaRPr lang="en-US" sz="1800" dirty="0">
              <a:noFill/>
              <a:effectLst/>
              <a:latin typeface="Times New Roman" panose="02020603050405020304" pitchFamily="18" charset="0"/>
              <a:ea typeface="Times New Roman" panose="02020603050405020304" pitchFamily="18" charset="0"/>
            </a:endParaRPr>
          </a:p>
          <a:p>
            <a:pPr marL="0" marR="0" indent="22860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After seeing where Big mountain resort stands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amogst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all in those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ereas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 feel confident that existing resorts’ facilities can support the higher ticket price.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251004F-0E05-4F1F-BEF1-F5C1AF75E603}" type="slidenum">
              <a:rPr lang="en-US" smtClean="0"/>
              <a:t>3</a:t>
            </a:fld>
            <a:endParaRPr lang="en-US"/>
          </a:p>
        </p:txBody>
      </p:sp>
    </p:spTree>
    <p:extLst>
      <p:ext uri="{BB962C8B-B14F-4D97-AF65-F5344CB8AC3E}">
        <p14:creationId xmlns:p14="http://schemas.microsoft.com/office/powerpoint/2010/main" val="125839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For further improvements, we would recommend the following:</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First, to permanently close down the one least used run, as it has shown from the model that it is not reducing ticket value.</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Then, our model shows that increasing the vertical drop in 150 feet by adding additional lower run,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supports a $1.99 increase in ticket price which over the season this could be expected to amount to revenue of $3.475 M. Implementation of this scenario requires the installation of an additional chair lift to bring skiers back up. Resort’s previous experience shows that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price should be raised in $0.88 per ticket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cover additional chair</a:t>
            </a:r>
            <a:r>
              <a:rPr lang="he-IL"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lift yearly operation costs.</a:t>
            </a:r>
            <a:endParaRPr lang="en-US" sz="1800" dirty="0">
              <a:effectLst/>
              <a:latin typeface="Times New Roman" panose="02020603050405020304" pitchFamily="18" charset="0"/>
              <a:ea typeface="Times New Roman" panose="02020603050405020304" pitchFamily="18" charset="0"/>
              <a:cs typeface="+mn-cs"/>
            </a:endParaRPr>
          </a:p>
          <a:p>
            <a:pPr marL="457200" marR="0" lvl="1" indent="0">
              <a:lnSpc>
                <a:spcPct val="150000"/>
              </a:lnSpc>
              <a:spcBef>
                <a:spcPts val="0"/>
              </a:spcBef>
              <a:spcAft>
                <a:spcPts val="0"/>
              </a:spcAft>
              <a:buFont typeface="+mj-l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Hence, It is an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extra profit of more than $2M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(not including the additional chair lift installation cost). </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Note, that only after knowing the additional chair lift’s yearly operational costs, we could calculate the profit. It is also worth to mention that adding 2 acres of snow making coverage make no difference on ticket value therefore does not worth the investment .</a:t>
            </a:r>
            <a:endParaRPr lang="en-US" sz="1800" dirty="0">
              <a:effectLst/>
              <a:latin typeface="Times New Roman" panose="02020603050405020304" pitchFamily="18" charset="0"/>
              <a:ea typeface="Times New Roman" panose="02020603050405020304" pitchFamily="18" charset="0"/>
            </a:endParaRPr>
          </a:p>
          <a:p>
            <a:pPr marL="0" marR="0" lvl="0" indent="0">
              <a:lnSpc>
                <a:spcPct val="150000"/>
              </a:lnSpc>
              <a:spcBef>
                <a:spcPts val="1200"/>
              </a:spcBef>
              <a:spcAft>
                <a:spcPts val="0"/>
              </a:spcAft>
              <a:buFont typeface="+mj-lt"/>
              <a:buNone/>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    	Lastly, resort should look up at its runs’ operational costs and make decision when should it 	permanently close down it’s least used runs according to this decision table: </a:t>
            </a:r>
            <a:endParaRPr lang="en-US" sz="1800" dirty="0">
              <a:effectLst/>
              <a:latin typeface="Times New Roman" panose="02020603050405020304" pitchFamily="18" charset="0"/>
              <a:ea typeface="Times New Roman" panose="02020603050405020304" pitchFamily="18" charset="0"/>
            </a:endParaRPr>
          </a:p>
          <a:p>
            <a:pPr marL="457200" marR="0" lvl="1">
              <a:lnSpc>
                <a:spcPct val="150000"/>
              </a:lnSpc>
              <a:spcBef>
                <a:spcPts val="0"/>
              </a:spcBef>
              <a:spcAft>
                <a:spcPts val="0"/>
              </a:spcAft>
            </a:pP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Condition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Yearly operational costs of..</a:t>
            </a:r>
            <a:endParaRPr lang="en-US" sz="1800" dirty="0">
              <a:effectLst/>
              <a:latin typeface="Times New Roman" panose="02020603050405020304" pitchFamily="18" charset="0"/>
              <a:ea typeface="Times New Roman" panose="02020603050405020304" pitchFamily="18" charset="0"/>
            </a:endParaRPr>
          </a:p>
          <a:p>
            <a:pPr marL="457200" marR="0" lvl="1">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 runs &gt;  $675K</a:t>
            </a:r>
          </a:p>
          <a:p>
            <a:pPr marL="457200" marR="0" lvl="1" indent="0" algn="l" defTabSz="914400" rtl="0" eaLnBrk="1" fontAlgn="auto" latinLnBrk="0" hangingPunct="1">
              <a:lnSpc>
                <a:spcPct val="150000"/>
              </a:lnSpc>
              <a:spcBef>
                <a:spcPts val="0"/>
              </a:spcBef>
              <a:spcAft>
                <a:spcPts val="0"/>
              </a:spcAft>
              <a:buClrTx/>
              <a:buSzTx/>
              <a:buFontTx/>
              <a:buNone/>
              <a:tabLst/>
              <a:defRPr/>
            </a:pPr>
            <a:r>
              <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rPr>
              <a:t>Decision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Permanently close down..</a:t>
            </a:r>
            <a:endParaRPr lang="en-US" sz="1800" dirty="0">
              <a:effectLst/>
              <a:latin typeface="Times New Roman" panose="02020603050405020304" pitchFamily="18" charset="0"/>
              <a:ea typeface="Times New Roman" panose="02020603050405020304" pitchFamily="18" charset="0"/>
            </a:endParaRPr>
          </a:p>
          <a:p>
            <a:pPr marL="457200" marR="0" lvl="1">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 least used runs</a:t>
            </a:r>
          </a:p>
          <a:p>
            <a:pPr marL="457200" marR="0" lvl="1">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marR="0" lvl="1">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a:lnSpc>
                <a:spcPct val="15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we can see in the graph below, If Big Mountain closes down 3 runs, it seems they may as well close down 4 or 5 as there's no further loss in ticket. so as 6,7 and 8.  </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D251004F-0E05-4F1F-BEF1-F5C1AF75E603}" type="slidenum">
              <a:rPr lang="en-US" smtClean="0"/>
              <a:t>4</a:t>
            </a:fld>
            <a:endParaRPr lang="en-US"/>
          </a:p>
        </p:txBody>
      </p:sp>
    </p:spTree>
    <p:extLst>
      <p:ext uri="{BB962C8B-B14F-4D97-AF65-F5344CB8AC3E}">
        <p14:creationId xmlns:p14="http://schemas.microsoft.com/office/powerpoint/2010/main" val="339819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rtl="0">
              <a:lnSpc>
                <a:spcPct val="200000"/>
              </a:lnSpc>
              <a:spcBef>
                <a:spcPts val="0"/>
              </a:spcBef>
              <a:spcAft>
                <a:spcPts val="0"/>
              </a:spcAft>
            </a:pPr>
            <a:r>
              <a:rPr lang="en-US" sz="1700" b="0" dirty="0">
                <a:solidFill>
                  <a:srgbClr val="000000"/>
                </a:solidFill>
                <a:latin typeface="Times New Roman" panose="02020603050405020304" pitchFamily="18" charset="0"/>
                <a:ea typeface="Times New Roman" panose="02020603050405020304" pitchFamily="18" charset="0"/>
              </a:rPr>
              <a:t>Model was b</a:t>
            </a:r>
            <a:r>
              <a:rPr lang="en-US" sz="1700" b="0" dirty="0">
                <a:solidFill>
                  <a:srgbClr val="000000"/>
                </a:solidFill>
                <a:effectLst/>
                <a:latin typeface="Times New Roman" panose="02020603050405020304" pitchFamily="18" charset="0"/>
                <a:ea typeface="Times New Roman" panose="02020603050405020304" pitchFamily="18" charset="0"/>
              </a:rPr>
              <a:t>ased on following assumptions:</a:t>
            </a:r>
            <a:endParaRPr lang="en-US" sz="1700" b="0" dirty="0">
              <a:effectLst/>
              <a:latin typeface="Times New Roman" panose="02020603050405020304" pitchFamily="18" charset="0"/>
              <a:ea typeface="Times New Roman" panose="02020603050405020304" pitchFamily="18" charset="0"/>
            </a:endParaRPr>
          </a:p>
          <a:p>
            <a:pPr marR="0" lvl="1">
              <a:lnSpc>
                <a:spcPct val="200000"/>
              </a:lnSpc>
              <a:spcBef>
                <a:spcPts val="0"/>
              </a:spcBef>
              <a:spcAft>
                <a:spcPts val="0"/>
              </a:spcAft>
            </a:pPr>
            <a:r>
              <a:rPr lang="en-US" sz="1700" b="1" dirty="0">
                <a:solidFill>
                  <a:srgbClr val="000000"/>
                </a:solidFill>
                <a:effectLst/>
                <a:latin typeface="Times New Roman" panose="02020603050405020304" pitchFamily="18" charset="0"/>
                <a:ea typeface="Times New Roman" panose="02020603050405020304" pitchFamily="18" charset="0"/>
              </a:rPr>
              <a:t>* All provided resorts belonging to the same market share </a:t>
            </a:r>
            <a:r>
              <a:rPr lang="en-US" sz="1700" dirty="0">
                <a:solidFill>
                  <a:srgbClr val="FF0000"/>
                </a:solidFill>
                <a:effectLst/>
                <a:latin typeface="Times New Roman" panose="02020603050405020304" pitchFamily="18" charset="0"/>
                <a:ea typeface="Times New Roman" panose="02020603050405020304" pitchFamily="18" charset="0"/>
              </a:rPr>
              <a:t>suggests that prices should be similar amongst them</a:t>
            </a:r>
          </a:p>
          <a:p>
            <a:pPr marR="0" lvl="1">
              <a:lnSpc>
                <a:spcPct val="200000"/>
              </a:lnSpc>
              <a:spcBef>
                <a:spcPts val="0"/>
              </a:spcBef>
              <a:spcAft>
                <a:spcPts val="0"/>
              </a:spcAft>
            </a:pPr>
            <a:r>
              <a:rPr lang="en-US" sz="1700" dirty="0">
                <a:solidFill>
                  <a:srgbClr val="FF0000"/>
                </a:solidFill>
                <a:effectLst/>
                <a:latin typeface="Times New Roman" panose="02020603050405020304" pitchFamily="18" charset="0"/>
                <a:ea typeface="Times New Roman" panose="02020603050405020304" pitchFamily="18" charset="0"/>
              </a:rPr>
              <a:t>* Haven't seen any </a:t>
            </a:r>
            <a:r>
              <a:rPr lang="en-US" sz="1700" b="1" dirty="0">
                <a:solidFill>
                  <a:srgbClr val="FF0000"/>
                </a:solidFill>
                <a:effectLst/>
                <a:latin typeface="Times New Roman" panose="02020603050405020304" pitchFamily="18" charset="0"/>
                <a:ea typeface="Times New Roman" panose="02020603050405020304" pitchFamily="18" charset="0"/>
              </a:rPr>
              <a:t>clear grouping that would justify for treating states differently </a:t>
            </a:r>
          </a:p>
          <a:p>
            <a:pPr marL="0" marR="0" indent="457200">
              <a:lnSpc>
                <a:spcPct val="200000"/>
              </a:lnSpc>
              <a:spcBef>
                <a:spcPts val="0"/>
              </a:spcBef>
              <a:spcAft>
                <a:spcPts val="0"/>
              </a:spcAft>
            </a:pPr>
            <a:r>
              <a:rPr lang="en-US" sz="1700" dirty="0">
                <a:solidFill>
                  <a:srgbClr val="000000"/>
                </a:solidFill>
                <a:effectLst/>
                <a:latin typeface="Times New Roman" panose="02020603050405020304" pitchFamily="18" charset="0"/>
                <a:ea typeface="Times New Roman" panose="02020603050405020304" pitchFamily="18" charset="0"/>
              </a:rPr>
              <a:t>      -&gt; We built </a:t>
            </a:r>
            <a:r>
              <a:rPr lang="en-US" sz="1700" b="1" dirty="0">
                <a:solidFill>
                  <a:srgbClr val="000000"/>
                </a:solidFill>
                <a:effectLst/>
                <a:latin typeface="Times New Roman" panose="02020603050405020304" pitchFamily="18" charset="0"/>
                <a:ea typeface="Times New Roman" panose="02020603050405020304" pitchFamily="18" charset="0"/>
              </a:rPr>
              <a:t>our model to considers all resorts within all the given states, together.</a:t>
            </a:r>
            <a:endParaRPr lang="en-US" sz="1700" b="1" dirty="0">
              <a:effectLst/>
              <a:latin typeface="Times New Roman" panose="02020603050405020304" pitchFamily="18" charset="0"/>
              <a:ea typeface="Times New Roman" panose="02020603050405020304" pitchFamily="18" charset="0"/>
            </a:endParaRPr>
          </a:p>
          <a:p>
            <a:pPr marL="0" marR="0" lvl="0" indent="0">
              <a:lnSpc>
                <a:spcPct val="200000"/>
              </a:lnSpc>
              <a:spcBef>
                <a:spcPts val="0"/>
              </a:spcBef>
              <a:spcAft>
                <a:spcPts val="0"/>
              </a:spcAft>
              <a:buFont typeface="+mj-lt"/>
              <a:buNone/>
            </a:pPr>
            <a:r>
              <a:rPr lang="en-US" sz="1700" dirty="0">
                <a:effectLst/>
                <a:latin typeface="Times New Roman" panose="02020603050405020304" pitchFamily="18" charset="0"/>
                <a:ea typeface="Times New Roman" panose="02020603050405020304" pitchFamily="18" charset="0"/>
              </a:rPr>
              <a:t>            * Although s</a:t>
            </a:r>
            <a:r>
              <a:rPr lang="en-US" sz="1700" dirty="0">
                <a:solidFill>
                  <a:srgbClr val="FF0000"/>
                </a:solidFill>
                <a:effectLst/>
                <a:latin typeface="Times New Roman" panose="02020603050405020304" pitchFamily="18" charset="0"/>
                <a:ea typeface="Times New Roman" panose="02020603050405020304" pitchFamily="18" charset="0"/>
              </a:rPr>
              <a:t>ome States have weekend prices far higher than weekday prices</a:t>
            </a:r>
            <a:r>
              <a:rPr lang="en-US" sz="1700" dirty="0">
                <a:effectLst/>
                <a:latin typeface="Times New Roman" panose="02020603050405020304" pitchFamily="18" charset="0"/>
                <a:ea typeface="Times New Roman" panose="02020603050405020304" pitchFamily="18" charset="0"/>
              </a:rPr>
              <a:t>, </a:t>
            </a:r>
            <a:r>
              <a:rPr lang="en-US" sz="1700" b="1" dirty="0">
                <a:effectLst/>
                <a:latin typeface="Times New Roman" panose="02020603050405020304" pitchFamily="18" charset="0"/>
                <a:ea typeface="Times New Roman" panose="02020603050405020304" pitchFamily="18" charset="0"/>
              </a:rPr>
              <a:t>In Montana it is customary to match weekend and weekday ticket prices</a:t>
            </a:r>
            <a:r>
              <a:rPr lang="en-US" sz="1700" dirty="0">
                <a:effectLst/>
                <a:latin typeface="Times New Roman" panose="02020603050405020304" pitchFamily="18" charset="0"/>
                <a:ea typeface="Times New Roman" panose="02020603050405020304" pitchFamily="18" charset="0"/>
              </a:rPr>
              <a:t>. </a:t>
            </a:r>
          </a:p>
          <a:p>
            <a:pPr marL="457200" marR="0" lvl="1" indent="0" rtl="0">
              <a:spcBef>
                <a:spcPts val="0"/>
              </a:spcBef>
              <a:spcAft>
                <a:spcPts val="0"/>
              </a:spcAft>
              <a:buFont typeface="+mj-lt"/>
              <a:buNone/>
            </a:pPr>
            <a:r>
              <a:rPr lang="en-US" sz="1700" dirty="0">
                <a:solidFill>
                  <a:srgbClr val="FF0000"/>
                </a:solidFill>
                <a:effectLst/>
                <a:latin typeface="Times New Roman" panose="02020603050405020304" pitchFamily="18" charset="0"/>
                <a:ea typeface="Times New Roman" panose="02020603050405020304" pitchFamily="18" charset="0"/>
              </a:rPr>
              <a:t>* After cleaning all rows that were missing pricing information, between weekday and weekend prices, </a:t>
            </a:r>
            <a:r>
              <a:rPr lang="en-US" sz="1700" b="1" dirty="0">
                <a:solidFill>
                  <a:srgbClr val="000000"/>
                </a:solidFill>
                <a:effectLst/>
                <a:latin typeface="Times New Roman" panose="02020603050405020304" pitchFamily="18" charset="0"/>
                <a:ea typeface="Times New Roman" panose="02020603050405020304" pitchFamily="18" charset="0"/>
              </a:rPr>
              <a:t>Weekend prices have the least missing values of the two</a:t>
            </a:r>
            <a:r>
              <a:rPr lang="en-US" sz="1700" b="1" dirty="0">
                <a:effectLst/>
                <a:latin typeface="Times New Roman" panose="02020603050405020304" pitchFamily="18" charset="0"/>
                <a:ea typeface="Times New Roman" panose="02020603050405020304" pitchFamily="18" charset="0"/>
              </a:rPr>
              <a:t> </a:t>
            </a:r>
          </a:p>
          <a:p>
            <a:pPr marR="0" lvl="1" rtl="0">
              <a:spcBef>
                <a:spcPts val="0"/>
              </a:spcBef>
              <a:spcAft>
                <a:spcPts val="0"/>
              </a:spcAft>
            </a:pPr>
            <a:r>
              <a:rPr lang="en-US" sz="1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-&gt; Our model focuses on the weekend prices.</a:t>
            </a:r>
            <a:endParaRPr lang="en-US" sz="1700" b="1" dirty="0">
              <a:effectLst/>
              <a:latin typeface="Times New Roman" panose="02020603050405020304" pitchFamily="18" charset="0"/>
              <a:ea typeface="Times New Roman" panose="02020603050405020304" pitchFamily="18" charset="0"/>
            </a:endParaRPr>
          </a:p>
          <a:p>
            <a:endParaRPr lang="en-US" sz="1700" dirty="0"/>
          </a:p>
          <a:p>
            <a:endParaRPr lang="en-US" dirty="0"/>
          </a:p>
        </p:txBody>
      </p:sp>
      <p:sp>
        <p:nvSpPr>
          <p:cNvPr id="4" name="Slide Number Placeholder 3"/>
          <p:cNvSpPr>
            <a:spLocks noGrp="1"/>
          </p:cNvSpPr>
          <p:nvPr>
            <p:ph type="sldNum" sz="quarter" idx="5"/>
          </p:nvPr>
        </p:nvSpPr>
        <p:spPr/>
        <p:txBody>
          <a:bodyPr/>
          <a:lstStyle/>
          <a:p>
            <a:fld id="{D251004F-0E05-4F1F-BEF1-F5C1AF75E603}" type="slidenum">
              <a:rPr lang="en-US" smtClean="0"/>
              <a:t>5</a:t>
            </a:fld>
            <a:endParaRPr lang="en-US"/>
          </a:p>
        </p:txBody>
      </p:sp>
    </p:spTree>
    <p:extLst>
      <p:ext uri="{BB962C8B-B14F-4D97-AF65-F5344CB8AC3E}">
        <p14:creationId xmlns:p14="http://schemas.microsoft.com/office/powerpoint/2010/main" val="349032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Features that came up as highly valued by costumers (see Appendix A), include:</a:t>
            </a:r>
            <a:endParaRPr lang="en-US" sz="1800" dirty="0">
              <a:effectLst/>
              <a:latin typeface="Times New Roman" panose="02020603050405020304" pitchFamily="18" charset="0"/>
              <a:ea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FastQuads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Most resorts have no fast-quads, Big Mountain has 3.</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Runs - Big Mountain compares well for the number of runs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Snow Making area – Big Mountain resort is very high up the league table of snow </a:t>
            </a: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making area.</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Vertical drop  - Resort is doing well, and there are only several others with a greater drop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Skiable terrain area - Big Mountain is amongst the resorts with the largest amount of skiable terrain.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number of chairs -  Big Mountain has amongst the highest number of total chairs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Big mountain resort stands amongst all in those areas, we feel confident that existing resorts’ facilities can support the higher ticket price. </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251004F-0E05-4F1F-BEF1-F5C1AF75E603}" type="slidenum">
              <a:rPr lang="en-US" smtClean="0"/>
              <a:t>6</a:t>
            </a:fld>
            <a:endParaRPr lang="en-US"/>
          </a:p>
        </p:txBody>
      </p:sp>
    </p:spTree>
    <p:extLst>
      <p:ext uri="{BB962C8B-B14F-4D97-AF65-F5344CB8AC3E}">
        <p14:creationId xmlns:p14="http://schemas.microsoft.com/office/powerpoint/2010/main" val="3781004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rtl="0">
              <a:lnSpc>
                <a:spcPct val="115000"/>
              </a:lnSpc>
              <a:spcBef>
                <a:spcPts val="0"/>
              </a:spcBef>
              <a:spcAft>
                <a:spcPts val="0"/>
              </a:spcAft>
              <a:buFont typeface="Symbol" panose="05050102010706020507" pitchFamily="18" charset="2"/>
              <a:buChar char=""/>
              <a:tabLst>
                <a:tab pos="1475740" algn="l"/>
              </a:tabLst>
            </a:pPr>
            <a:r>
              <a:rPr lang="en-US" sz="18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We built a best linear model and a best random forest model</a:t>
            </a:r>
            <a:endParaRPr lang="en-US" sz="1800" dirty="0">
              <a:effectLst/>
              <a:latin typeface="Times New Roman" panose="02020603050405020304" pitchFamily="18" charset="0"/>
              <a:ea typeface="Arial" panose="020B0604020202020204" pitchFamily="34" charset="0"/>
              <a:cs typeface="Arial" panose="020B0604020202020204" pitchFamily="34" charset="0"/>
            </a:endParaRPr>
          </a:p>
          <a:p>
            <a:pPr marL="342900" marR="0" lvl="0" indent="-342900">
              <a:lnSpc>
                <a:spcPct val="115000"/>
              </a:lnSpc>
              <a:spcBef>
                <a:spcPts val="0"/>
              </a:spcBef>
              <a:spcAft>
                <a:spcPts val="0"/>
              </a:spcAft>
              <a:buFont typeface="Symbol" panose="05050102010706020507" pitchFamily="18" charset="2"/>
              <a:buChar char=""/>
              <a:tabLst>
                <a:tab pos="1475740" algn="l"/>
              </a:tabLst>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The random forest model has a lower cross-validation mean absolute error by almost </a:t>
            </a:r>
            <a:r>
              <a:rPr lang="en-US" sz="1800" dirty="0">
                <a:effectLst/>
                <a:latin typeface="Times New Roman" panose="02020603050405020304" pitchFamily="18" charset="0"/>
                <a:ea typeface="Arial" panose="020B0604020202020204" pitchFamily="34" charset="0"/>
                <a:cs typeface="Arial" panose="020B0604020202020204" pitchFamily="34" charset="0"/>
              </a:rPr>
              <a:t>$1 on train set and a lower MAE on test set by more than $2 (Verifying performance on the test set produces performance consistent with the cross-validation results). It also exhibits less variability .</a:t>
            </a:r>
          </a:p>
          <a:p>
            <a:endParaRPr lang="en-US" dirty="0"/>
          </a:p>
        </p:txBody>
      </p:sp>
      <p:sp>
        <p:nvSpPr>
          <p:cNvPr id="4" name="Slide Number Placeholder 3"/>
          <p:cNvSpPr>
            <a:spLocks noGrp="1"/>
          </p:cNvSpPr>
          <p:nvPr>
            <p:ph type="sldNum" sz="quarter" idx="5"/>
          </p:nvPr>
        </p:nvSpPr>
        <p:spPr/>
        <p:txBody>
          <a:bodyPr/>
          <a:lstStyle/>
          <a:p>
            <a:fld id="{D251004F-0E05-4F1F-BEF1-F5C1AF75E603}" type="slidenum">
              <a:rPr lang="en-US" smtClean="0"/>
              <a:t>7</a:t>
            </a:fld>
            <a:endParaRPr lang="en-US"/>
          </a:p>
        </p:txBody>
      </p:sp>
    </p:spTree>
    <p:extLst>
      <p:ext uri="{BB962C8B-B14F-4D97-AF65-F5344CB8AC3E}">
        <p14:creationId xmlns:p14="http://schemas.microsoft.com/office/powerpoint/2010/main" val="110928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28600">
              <a:lnSpc>
                <a:spcPct val="15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Currently Big Mountain charges $81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 although state-wise Big Mountain’s ticket price is the highest and so it sits high amongst all resorts, there are still resorts with a higher price and up to double of the price. Note that this relies on the implicit assumption that all other resorts are largely setting prices based on how much people value certain facilities, and essentially this assumes prices are set by a free market.</a:t>
            </a:r>
            <a:endParaRPr lang="en-US" sz="1800" dirty="0">
              <a:effectLst/>
              <a:latin typeface="Times New Roman" panose="02020603050405020304" pitchFamily="18" charset="0"/>
              <a:ea typeface="Times New Roman" panose="02020603050405020304" pitchFamily="18" charset="0"/>
            </a:endParaRPr>
          </a:p>
          <a:p>
            <a:pPr marL="0" marR="0" indent="228600">
              <a:lnSpc>
                <a:spcPct val="150000"/>
              </a:lnSpc>
              <a:spcBef>
                <a:spcPts val="120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As we saw, ticket price is not determined by any set of parameters. the resort is free to set whatever price it likes. However, the resort operates within a market where people pay more for certain facilities, and less for others.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Being able to sense how facilities support a given ticket price is valuable business intelligence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Thus this where the utility of our model comes in.</a:t>
            </a:r>
            <a:endParaRPr lang="en-US" sz="1800" dirty="0">
              <a:effectLst/>
              <a:latin typeface="Times New Roman" panose="02020603050405020304" pitchFamily="18" charset="0"/>
              <a:ea typeface="Times New Roman" panose="02020603050405020304" pitchFamily="18" charset="0"/>
            </a:endParaRPr>
          </a:p>
          <a:p>
            <a:pPr marL="0" marR="0" indent="228600">
              <a:lnSpc>
                <a:spcPct val="150000"/>
              </a:lnSpc>
              <a:spcBef>
                <a:spcPts val="120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For future queries and new scenarios examinations, management can simply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use our model to obtain the predicted ticket price increase from each new scenario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all that is needed is to insert a list of all the features/facilities that will be affected by the new scenario and their corresponding deltas, to the function that we supplied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predict_increase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to receive the predicted increase in $ (or decrease for a negative results).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251004F-0E05-4F1F-BEF1-F5C1AF75E603}" type="slidenum">
              <a:rPr lang="en-US" smtClean="0"/>
              <a:t>9</a:t>
            </a:fld>
            <a:endParaRPr lang="en-US"/>
          </a:p>
        </p:txBody>
      </p:sp>
    </p:spTree>
    <p:extLst>
      <p:ext uri="{BB962C8B-B14F-4D97-AF65-F5344CB8AC3E}">
        <p14:creationId xmlns:p14="http://schemas.microsoft.com/office/powerpoint/2010/main" val="167780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8/11/2021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8/11/2021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8.xml"/><Relationship Id="rId6" Type="http://schemas.openxmlformats.org/officeDocument/2006/relationships/image" Target="../media/image14.png"/><Relationship Id="rId5" Type="http://schemas.microsoft.com/office/2017/06/relationships/model3d" Target="../media/model3d2.glb"/><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diagramDrawing" Target="../diagrams/drawing3.xml"/><Relationship Id="rId18" Type="http://schemas.microsoft.com/office/2007/relationships/diagramDrawing" Target="../diagrams/drawing4.xml"/><Relationship Id="rId3" Type="http://schemas.microsoft.com/office/2017/06/relationships/model3d" Target="../media/model3d1.glb"/><Relationship Id="rId7" Type="http://schemas.openxmlformats.org/officeDocument/2006/relationships/image" Target="../media/image18.png"/><Relationship Id="rId12" Type="http://schemas.openxmlformats.org/officeDocument/2006/relationships/diagramColors" Target="../diagrams/colors3.xml"/><Relationship Id="rId17" Type="http://schemas.openxmlformats.org/officeDocument/2006/relationships/diagramColors" Target="../diagrams/colors4.xml"/><Relationship Id="rId2" Type="http://schemas.openxmlformats.org/officeDocument/2006/relationships/notesSlide" Target="../notesSlides/notesSlide7.xml"/><Relationship Id="rId16" Type="http://schemas.openxmlformats.org/officeDocument/2006/relationships/diagramQuickStyle" Target="../diagrams/quickStyle4.xml"/><Relationship Id="rId1" Type="http://schemas.openxmlformats.org/officeDocument/2006/relationships/slideLayout" Target="../slideLayouts/slideLayout2.xml"/><Relationship Id="rId6" Type="http://schemas.microsoft.com/office/2017/06/relationships/model3d" Target="../media/model3d2.glb"/><Relationship Id="rId11" Type="http://schemas.openxmlformats.org/officeDocument/2006/relationships/diagramQuickStyle" Target="../diagrams/quickStyle3.xml"/><Relationship Id="rId5" Type="http://schemas.openxmlformats.org/officeDocument/2006/relationships/image" Target="../media/image17.png"/><Relationship Id="rId15" Type="http://schemas.openxmlformats.org/officeDocument/2006/relationships/diagramLayout" Target="../diagrams/layout4.xml"/><Relationship Id="rId10" Type="http://schemas.openxmlformats.org/officeDocument/2006/relationships/diagramLayout" Target="../diagrams/layout3.xml"/><Relationship Id="rId4" Type="http://schemas.openxmlformats.org/officeDocument/2006/relationships/image" Target="../media/image16.png"/><Relationship Id="rId9" Type="http://schemas.openxmlformats.org/officeDocument/2006/relationships/diagramData" Target="../diagrams/data3.xml"/><Relationship Id="rId1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8000" dirty="0"/>
              <a:t>Big Mountain Resort</a:t>
            </a:r>
            <a:br>
              <a:rPr lang="en-US" sz="8000" dirty="0"/>
            </a:br>
            <a:r>
              <a:rPr lang="en-US" sz="6000" dirty="0"/>
              <a:t>Montana</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b="1" dirty="0">
                <a:solidFill>
                  <a:schemeClr val="tx1">
                    <a:lumMod val="85000"/>
                    <a:lumOff val="15000"/>
                  </a:schemeClr>
                </a:solidFill>
              </a:rPr>
              <a:t>Pricing strategy Model </a:t>
            </a:r>
            <a:endParaRPr lang="en-US" sz="2400" b="1"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A43AC-7EF4-4073-AEB3-7107B4E6351E}"/>
              </a:ext>
            </a:extLst>
          </p:cNvPr>
          <p:cNvSpPr>
            <a:spLocks noGrp="1"/>
          </p:cNvSpPr>
          <p:nvPr>
            <p:ph type="title"/>
          </p:nvPr>
        </p:nvSpPr>
        <p:spPr/>
        <p:txBody>
          <a:bodyPr/>
          <a:lstStyle/>
          <a:p>
            <a:r>
              <a:rPr lang="en-US" dirty="0"/>
              <a:t>Problem Identification and how can we help</a:t>
            </a:r>
            <a:r>
              <a:rPr lang="en-US" sz="1800" dirty="0">
                <a:solidFill>
                  <a:srgbClr val="C00000"/>
                </a:solidFill>
                <a:effectLst/>
                <a:latin typeface="Arial" panose="020B0604020202020204" pitchFamily="34" charset="0"/>
                <a:ea typeface="Times New Roman" panose="02020603050405020304" pitchFamily="18" charset="0"/>
              </a:rPr>
              <a:t> </a:t>
            </a:r>
            <a:endParaRPr lang="en-US" dirty="0"/>
          </a:p>
        </p:txBody>
      </p:sp>
      <p:sp>
        <p:nvSpPr>
          <p:cNvPr id="3" name="Content Placeholder 2">
            <a:extLst>
              <a:ext uri="{FF2B5EF4-FFF2-40B4-BE49-F238E27FC236}">
                <a16:creationId xmlns:a16="http://schemas.microsoft.com/office/drawing/2014/main" id="{E89E6DF4-B81C-44B7-81D0-1B373B0C0066}"/>
              </a:ext>
            </a:extLst>
          </p:cNvPr>
          <p:cNvSpPr>
            <a:spLocks noGrp="1"/>
          </p:cNvSpPr>
          <p:nvPr>
            <p:ph idx="1"/>
          </p:nvPr>
        </p:nvSpPr>
        <p:spPr/>
        <p:txBody>
          <a:bodyPr>
            <a:normAutofit/>
          </a:bodyPr>
          <a:lstStyle/>
          <a:p>
            <a:pPr>
              <a:lnSpc>
                <a:spcPct val="210000"/>
              </a:lnSpc>
              <a:spcBef>
                <a:spcPts val="0"/>
              </a:spcBef>
              <a:spcAft>
                <a:spcPts val="0"/>
              </a:spcAft>
              <a:buClr>
                <a:schemeClr val="tx1"/>
              </a:buClr>
              <a:buFont typeface="Wingdings" panose="05000000000000000000" pitchFamily="2" charset="2"/>
              <a:buChar char="§"/>
            </a:pPr>
            <a:r>
              <a:rPr lang="en-US" sz="2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What price should you currently charge for a ticket?</a:t>
            </a:r>
          </a:p>
          <a:p>
            <a:pPr>
              <a:lnSpc>
                <a:spcPct val="210000"/>
              </a:lnSpc>
              <a:spcBef>
                <a:spcPts val="0"/>
              </a:spcBef>
              <a:spcAft>
                <a:spcPts val="0"/>
              </a:spcAft>
              <a:buClr>
                <a:schemeClr val="tx1"/>
              </a:buClr>
              <a:buFont typeface="Wingdings" panose="05000000000000000000" pitchFamily="2" charset="2"/>
              <a:buChar char="§"/>
            </a:pPr>
            <a:r>
              <a:rPr lang="en-US" sz="22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How</a:t>
            </a:r>
            <a:r>
              <a:rPr lang="en-US" sz="2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to capitalize on resort’s facilities as much as you could?</a:t>
            </a: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210000"/>
              </a:lnSpc>
              <a:spcBef>
                <a:spcPts val="0"/>
              </a:spcBef>
              <a:spcAft>
                <a:spcPts val="0"/>
              </a:spcAft>
              <a:buClr>
                <a:schemeClr val="tx1"/>
              </a:buClr>
              <a:buFont typeface="Wingdings" panose="05000000000000000000" pitchFamily="2" charset="2"/>
              <a:buChar char="§"/>
            </a:pPr>
            <a:r>
              <a:rPr lang="en-US" sz="2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Which of the considered changes, will cut costs or support an even higher ticket price?</a:t>
            </a:r>
          </a:p>
          <a:p>
            <a:pPr>
              <a:lnSpc>
                <a:spcPct val="210000"/>
              </a:lnSpc>
              <a:spcBef>
                <a:spcPts val="0"/>
              </a:spcBef>
              <a:spcAft>
                <a:spcPts val="0"/>
              </a:spcAft>
              <a:buClr>
                <a:schemeClr val="tx1"/>
              </a:buClr>
              <a:buFont typeface="Wingdings" panose="05000000000000000000" pitchFamily="2" charset="2"/>
              <a:buChar char="§"/>
            </a:pPr>
            <a:r>
              <a:rPr lang="en-US" sz="2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How to adjust your ticket price based on future changes.</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p>
        </p:txBody>
      </p:sp>
      <p:sp>
        <p:nvSpPr>
          <p:cNvPr id="4" name="TextBox 3">
            <a:extLst>
              <a:ext uri="{FF2B5EF4-FFF2-40B4-BE49-F238E27FC236}">
                <a16:creationId xmlns:a16="http://schemas.microsoft.com/office/drawing/2014/main" id="{8109FE9E-DAEE-4C2D-82EE-45B711AC23EF}"/>
              </a:ext>
            </a:extLst>
          </p:cNvPr>
          <p:cNvSpPr txBox="1"/>
          <p:nvPr/>
        </p:nvSpPr>
        <p:spPr>
          <a:xfrm>
            <a:off x="84666" y="6460064"/>
            <a:ext cx="2406813" cy="369332"/>
          </a:xfrm>
          <a:prstGeom prst="rect">
            <a:avLst/>
          </a:prstGeom>
          <a:noFill/>
        </p:spPr>
        <p:txBody>
          <a:bodyPr wrap="none" rtlCol="0">
            <a:spAutoFit/>
          </a:bodyPr>
          <a:lstStyle/>
          <a:p>
            <a:r>
              <a:rPr lang="en-US" dirty="0">
                <a:solidFill>
                  <a:schemeClr val="bg1"/>
                </a:solidFill>
              </a:rPr>
              <a:t>Problem Identification </a:t>
            </a:r>
            <a:r>
              <a:rPr lang="en-US" sz="800" dirty="0">
                <a:solidFill>
                  <a:schemeClr val="bg1"/>
                </a:solidFill>
                <a:effectLst/>
                <a:latin typeface="Arial" panose="020B0604020202020204" pitchFamily="34" charset="0"/>
                <a:ea typeface="Times New Roman" panose="02020603050405020304" pitchFamily="18" charset="0"/>
              </a:rPr>
              <a:t> </a:t>
            </a:r>
            <a:endParaRPr lang="en-US" dirty="0">
              <a:solidFill>
                <a:schemeClr val="bg1"/>
              </a:solidFill>
            </a:endParaRPr>
          </a:p>
        </p:txBody>
      </p:sp>
    </p:spTree>
    <p:extLst>
      <p:ext uri="{BB962C8B-B14F-4D97-AF65-F5344CB8AC3E}">
        <p14:creationId xmlns:p14="http://schemas.microsoft.com/office/powerpoint/2010/main" val="195561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7D55-F2B6-48F1-AD5B-CFB5488778E8}"/>
              </a:ext>
            </a:extLst>
          </p:cNvPr>
          <p:cNvSpPr txBox="1">
            <a:spLocks/>
          </p:cNvSpPr>
          <p:nvPr/>
        </p:nvSpPr>
        <p:spPr>
          <a:xfrm>
            <a:off x="1097280" y="380548"/>
            <a:ext cx="10058400" cy="703211"/>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700" dirty="0"/>
              <a:t>Recommendations and key findings </a:t>
            </a:r>
            <a:endParaRPr lang="en-US" dirty="0"/>
          </a:p>
        </p:txBody>
      </p:sp>
      <p:cxnSp>
        <p:nvCxnSpPr>
          <p:cNvPr id="3" name="Straight Connector 2">
            <a:extLst>
              <a:ext uri="{FF2B5EF4-FFF2-40B4-BE49-F238E27FC236}">
                <a16:creationId xmlns:a16="http://schemas.microsoft.com/office/drawing/2014/main" id="{4ED21ED6-6C2D-425B-BBC4-992DFD50DFC3}"/>
              </a:ext>
            </a:extLst>
          </p:cNvPr>
          <p:cNvCxnSpPr/>
          <p:nvPr/>
        </p:nvCxnSpPr>
        <p:spPr>
          <a:xfrm>
            <a:off x="1186108" y="1228739"/>
            <a:ext cx="9964347" cy="0"/>
          </a:xfrm>
          <a:prstGeom prst="line">
            <a:avLst/>
          </a:prstGeom>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416CE088-158A-4A9F-B4A3-74C0109D96B2}"/>
              </a:ext>
            </a:extLst>
          </p:cNvPr>
          <p:cNvSpPr txBox="1"/>
          <p:nvPr/>
        </p:nvSpPr>
        <p:spPr>
          <a:xfrm>
            <a:off x="1602002" y="1278319"/>
            <a:ext cx="10351842" cy="800219"/>
          </a:xfrm>
          <a:prstGeom prst="rect">
            <a:avLst/>
          </a:prstGeom>
          <a:noFill/>
        </p:spPr>
        <p:txBody>
          <a:bodyPr wrap="square" rtlCol="0">
            <a:spAutoFit/>
          </a:bodyPr>
          <a:lstStyle/>
          <a:p>
            <a:pPr marL="0" marR="0" indent="228600">
              <a:spcBef>
                <a:spcPts val="0"/>
              </a:spcBef>
              <a:spcAft>
                <a:spcPts val="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On the Basis of:</a:t>
            </a:r>
          </a:p>
          <a:p>
            <a:pPr marL="0" marR="0" indent="22860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	Each visitor on average buying 5-day tickets </a:t>
            </a:r>
          </a:p>
          <a:p>
            <a:pPr marL="0" marR="0" indent="228600">
              <a:spcBef>
                <a:spcPts val="0"/>
              </a:spcBef>
              <a:spcAft>
                <a:spcPts val="0"/>
              </a:spcAft>
            </a:pPr>
            <a:r>
              <a:rPr lang="en-US" sz="1400" dirty="0">
                <a:solidFill>
                  <a:srgbClr val="000000"/>
                </a:solidFill>
                <a:latin typeface="Times New Roman" panose="02020603050405020304" pitchFamily="18" charset="0"/>
                <a:ea typeface="Times New Roman" panose="02020603050405020304" pitchFamily="18" charset="0"/>
              </a:rPr>
              <a:t>	E</a:t>
            </a:r>
            <a:r>
              <a:rPr lang="en-US" sz="1400" dirty="0">
                <a:solidFill>
                  <a:srgbClr val="000000"/>
                </a:solidFill>
                <a:effectLst/>
                <a:latin typeface="Times New Roman" panose="02020603050405020304" pitchFamily="18" charset="0"/>
                <a:ea typeface="Times New Roman" panose="02020603050405020304" pitchFamily="18" charset="0"/>
              </a:rPr>
              <a:t>ach year there are about 350,000 visitors at the resort</a:t>
            </a:r>
          </a:p>
        </p:txBody>
      </p:sp>
      <p:grpSp>
        <p:nvGrpSpPr>
          <p:cNvPr id="19" name="Group 18">
            <a:extLst>
              <a:ext uri="{FF2B5EF4-FFF2-40B4-BE49-F238E27FC236}">
                <a16:creationId xmlns:a16="http://schemas.microsoft.com/office/drawing/2014/main" id="{46718BB7-E312-43D1-94CC-F178F757BCC8}"/>
              </a:ext>
            </a:extLst>
          </p:cNvPr>
          <p:cNvGrpSpPr/>
          <p:nvPr/>
        </p:nvGrpSpPr>
        <p:grpSpPr>
          <a:xfrm>
            <a:off x="1290916" y="2197915"/>
            <a:ext cx="7324121" cy="511312"/>
            <a:chOff x="1290916" y="2557869"/>
            <a:chExt cx="7324121" cy="616588"/>
          </a:xfrm>
        </p:grpSpPr>
        <p:sp>
          <p:nvSpPr>
            <p:cNvPr id="15" name="Content Placeholder 2">
              <a:extLst>
                <a:ext uri="{FF2B5EF4-FFF2-40B4-BE49-F238E27FC236}">
                  <a16:creationId xmlns:a16="http://schemas.microsoft.com/office/drawing/2014/main" id="{BFBD34BB-5EF9-405D-B282-164DD19AD8F6}"/>
                </a:ext>
              </a:extLst>
            </p:cNvPr>
            <p:cNvSpPr txBox="1">
              <a:spLocks/>
            </p:cNvSpPr>
            <p:nvPr/>
          </p:nvSpPr>
          <p:spPr>
            <a:xfrm>
              <a:off x="1290916" y="2557869"/>
              <a:ext cx="7324121" cy="616588"/>
            </a:xfrm>
            <a:prstGeom prst="rect">
              <a:avLst/>
            </a:prstGeom>
            <a:gradFill>
              <a:gsLst>
                <a:gs pos="57000">
                  <a:srgbClr val="FFFFFF"/>
                </a:gs>
                <a:gs pos="0">
                  <a:srgbClr val="EBEEF1">
                    <a:alpha val="60000"/>
                  </a:srgbClr>
                </a:gs>
                <a:gs pos="100000">
                  <a:schemeClr val="accent1">
                    <a:lumMod val="40000"/>
                    <a:lumOff val="60000"/>
                  </a:schemeClr>
                </a:gs>
              </a:gsLst>
              <a:path path="circle">
                <a:fillToRect l="100000" t="100000" r="100000" b="100000"/>
              </a:path>
            </a:gradFill>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Our modelling suggests charging $94.22 per ticket </a:t>
              </a:r>
            </a:p>
          </p:txBody>
        </p:sp>
        <p:pic>
          <p:nvPicPr>
            <p:cNvPr id="16" name="Graphic 15" descr="Downhill skiing with solid fill">
              <a:extLst>
                <a:ext uri="{FF2B5EF4-FFF2-40B4-BE49-F238E27FC236}">
                  <a16:creationId xmlns:a16="http://schemas.microsoft.com/office/drawing/2014/main" id="{9701CCC0-E71B-4698-BA51-84D0F65EA1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6653" y="2741093"/>
              <a:ext cx="369610" cy="369610"/>
            </a:xfrm>
            <a:prstGeom prst="rect">
              <a:avLst/>
            </a:prstGeom>
          </p:spPr>
        </p:pic>
      </p:grpSp>
      <p:sp>
        <p:nvSpPr>
          <p:cNvPr id="18" name="Content Placeholder 2">
            <a:extLst>
              <a:ext uri="{FF2B5EF4-FFF2-40B4-BE49-F238E27FC236}">
                <a16:creationId xmlns:a16="http://schemas.microsoft.com/office/drawing/2014/main" id="{5A58000A-0625-4A89-8979-6349D955738D}"/>
              </a:ext>
            </a:extLst>
          </p:cNvPr>
          <p:cNvSpPr txBox="1">
            <a:spLocks/>
          </p:cNvSpPr>
          <p:nvPr/>
        </p:nvSpPr>
        <p:spPr>
          <a:xfrm>
            <a:off x="1290917" y="3579772"/>
            <a:ext cx="7362546" cy="2513319"/>
          </a:xfrm>
          <a:prstGeom prst="rect">
            <a:avLst/>
          </a:prstGeom>
          <a:gradFill>
            <a:gsLst>
              <a:gs pos="57000">
                <a:srgbClr val="FFFFFF"/>
              </a:gs>
              <a:gs pos="0">
                <a:srgbClr val="EBEEF1">
                  <a:alpha val="60000"/>
                </a:srgbClr>
              </a:gs>
              <a:gs pos="100000">
                <a:schemeClr val="accent1">
                  <a:lumMod val="40000"/>
                  <a:lumOff val="60000"/>
                </a:schemeClr>
              </a:gs>
            </a:gsLst>
            <a:path path="circle">
              <a:fillToRect l="100000" t="100000" r="100000" b="100000"/>
            </a:path>
          </a:gradFill>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indent="0">
              <a:lnSpc>
                <a:spcPct val="150000"/>
              </a:lnSpc>
              <a:buNone/>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Features that came up as highly valued by costumers:</a:t>
            </a:r>
            <a:endParaRPr lang="en-US" dirty="0">
              <a:effectLst/>
              <a:latin typeface="Times New Roman" panose="02020603050405020304" pitchFamily="18" charset="0"/>
              <a:ea typeface="Times New Roman" panose="02020603050405020304" pitchFamily="18" charset="0"/>
            </a:endParaRP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Fast Quads</a:t>
            </a: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Runs </a:t>
            </a:r>
            <a:endParaRPr lang="en-US" sz="1700" dirty="0">
              <a:noFill/>
              <a:latin typeface="Times New Roman" panose="02020603050405020304" pitchFamily="18" charset="0"/>
              <a:ea typeface="Times New Roman" panose="02020603050405020304" pitchFamily="18" charset="0"/>
            </a:endParaRP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Snow Making area</a:t>
            </a:r>
            <a:endParaRPr lang="en-US" sz="1700" dirty="0">
              <a:noFill/>
              <a:latin typeface="Times New Roman" panose="02020603050405020304" pitchFamily="18" charset="0"/>
              <a:ea typeface="Times New Roman" panose="02020603050405020304" pitchFamily="18" charset="0"/>
            </a:endParaRP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Vertical drop </a:t>
            </a:r>
            <a:endParaRPr lang="en-US" sz="1700" dirty="0">
              <a:noFill/>
              <a:latin typeface="Times New Roman" panose="02020603050405020304" pitchFamily="18" charset="0"/>
              <a:ea typeface="Times New Roman" panose="02020603050405020304" pitchFamily="18" charset="0"/>
            </a:endParaRP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Skiable terrain area </a:t>
            </a:r>
            <a:endParaRPr lang="en-US" sz="1700" dirty="0">
              <a:noFill/>
              <a:latin typeface="Times New Roman" panose="02020603050405020304" pitchFamily="18" charset="0"/>
              <a:ea typeface="Times New Roman" panose="02020603050405020304" pitchFamily="18" charset="0"/>
            </a:endParaRP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number of chairs   </a:t>
            </a:r>
          </a:p>
        </p:txBody>
      </p:sp>
      <p:grpSp>
        <p:nvGrpSpPr>
          <p:cNvPr id="21" name="Group 20">
            <a:extLst>
              <a:ext uri="{FF2B5EF4-FFF2-40B4-BE49-F238E27FC236}">
                <a16:creationId xmlns:a16="http://schemas.microsoft.com/office/drawing/2014/main" id="{00E032B1-D0F3-4762-91C5-DD4157EF5A7F}"/>
              </a:ext>
            </a:extLst>
          </p:cNvPr>
          <p:cNvGrpSpPr/>
          <p:nvPr/>
        </p:nvGrpSpPr>
        <p:grpSpPr>
          <a:xfrm>
            <a:off x="1321396" y="2858827"/>
            <a:ext cx="9340850" cy="470796"/>
            <a:chOff x="1321396" y="3000120"/>
            <a:chExt cx="9340850" cy="470796"/>
          </a:xfrm>
        </p:grpSpPr>
        <p:pic>
          <p:nvPicPr>
            <p:cNvPr id="17" name="Graphic 16" descr="Downhill skiing with solid fill">
              <a:extLst>
                <a:ext uri="{FF2B5EF4-FFF2-40B4-BE49-F238E27FC236}">
                  <a16:creationId xmlns:a16="http://schemas.microsoft.com/office/drawing/2014/main" id="{94605A0C-DC5A-41BE-B66A-F4389E9BC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6653" y="3101306"/>
              <a:ext cx="369610" cy="369610"/>
            </a:xfrm>
            <a:prstGeom prst="rect">
              <a:avLst/>
            </a:prstGeom>
          </p:spPr>
        </p:pic>
        <p:sp>
          <p:nvSpPr>
            <p:cNvPr id="20" name="TextBox 19">
              <a:extLst>
                <a:ext uri="{FF2B5EF4-FFF2-40B4-BE49-F238E27FC236}">
                  <a16:creationId xmlns:a16="http://schemas.microsoft.com/office/drawing/2014/main" id="{C7DE953F-F6D7-404E-BAB1-4165ACD6F7F0}"/>
                </a:ext>
              </a:extLst>
            </p:cNvPr>
            <p:cNvSpPr txBox="1"/>
            <p:nvPr/>
          </p:nvSpPr>
          <p:spPr>
            <a:xfrm>
              <a:off x="1321396" y="3000120"/>
              <a:ext cx="9340850" cy="458074"/>
            </a:xfrm>
            <a:prstGeom prst="rect">
              <a:avLst/>
            </a:prstGeom>
            <a:noFill/>
          </p:spPr>
          <p:txBody>
            <a:bodyPr wrap="square" rtlCol="0">
              <a:spAutoFit/>
            </a:bodyPr>
            <a:lstStyle/>
            <a:p>
              <a:pPr lvl="1" indent="228600">
                <a:lnSpc>
                  <a:spcPct val="150000"/>
                </a:lnSpc>
              </a:pPr>
              <a:r>
                <a:rPr lang="en-US" dirty="0">
                  <a:solidFill>
                    <a:srgbClr val="000000"/>
                  </a:solidFill>
                  <a:effectLst/>
                  <a:latin typeface="Times New Roman" panose="02020603050405020304" pitchFamily="18" charset="0"/>
                  <a:ea typeface="Times New Roman" panose="02020603050405020304" pitchFamily="18" charset="0"/>
                </a:rPr>
                <a:t>Solely to cover resort’s recent investment, price should be raised in $0.88 per ticket.</a:t>
              </a:r>
              <a:endParaRPr lang="en-US" dirty="0">
                <a:effectLst/>
                <a:latin typeface="Times New Roman" panose="02020603050405020304" pitchFamily="18" charset="0"/>
                <a:ea typeface="Times New Roman" panose="02020603050405020304" pitchFamily="18" charset="0"/>
              </a:endParaRPr>
            </a:p>
          </p:txBody>
        </p:sp>
      </p:grpSp>
      <p:pic>
        <p:nvPicPr>
          <p:cNvPr id="23" name="Graphic 22" descr="Downhill skiing with solid fill">
            <a:extLst>
              <a:ext uri="{FF2B5EF4-FFF2-40B4-BE49-F238E27FC236}">
                <a16:creationId xmlns:a16="http://schemas.microsoft.com/office/drawing/2014/main" id="{5BB98F41-CDE1-4B6A-A234-EEFC93CF5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2002" y="3710746"/>
            <a:ext cx="381632" cy="381632"/>
          </a:xfrm>
          <a:prstGeom prst="rect">
            <a:avLst/>
          </a:prstGeom>
        </p:spPr>
      </p:pic>
      <p:sp>
        <p:nvSpPr>
          <p:cNvPr id="24" name="TextBox 23">
            <a:extLst>
              <a:ext uri="{FF2B5EF4-FFF2-40B4-BE49-F238E27FC236}">
                <a16:creationId xmlns:a16="http://schemas.microsoft.com/office/drawing/2014/main" id="{06969245-82B4-4A41-B7F9-34659F538804}"/>
              </a:ext>
            </a:extLst>
          </p:cNvPr>
          <p:cNvSpPr txBox="1"/>
          <p:nvPr/>
        </p:nvSpPr>
        <p:spPr>
          <a:xfrm>
            <a:off x="84666" y="6460064"/>
            <a:ext cx="3653372" cy="646331"/>
          </a:xfrm>
          <a:prstGeom prst="rect">
            <a:avLst/>
          </a:prstGeom>
          <a:noFill/>
        </p:spPr>
        <p:txBody>
          <a:bodyPr wrap="none" rtlCol="0">
            <a:spAutoFit/>
          </a:bodyPr>
          <a:lstStyle/>
          <a:p>
            <a:r>
              <a:rPr lang="en-US" sz="1800" dirty="0">
                <a:solidFill>
                  <a:schemeClr val="bg1"/>
                </a:solidFill>
                <a:effectLst/>
                <a:ea typeface="Times New Roman" panose="02020603050405020304" pitchFamily="18" charset="0"/>
              </a:rPr>
              <a:t>Recommendations and key findings</a:t>
            </a:r>
            <a:endParaRPr lang="en-US" sz="800" dirty="0">
              <a:solidFill>
                <a:schemeClr val="bg1"/>
              </a:solidFill>
            </a:endParaRPr>
          </a:p>
          <a:p>
            <a:endParaRPr lang="en-US" dirty="0"/>
          </a:p>
        </p:txBody>
      </p:sp>
      <p:pic>
        <p:nvPicPr>
          <p:cNvPr id="25" name="Picture 24">
            <a:extLst>
              <a:ext uri="{FF2B5EF4-FFF2-40B4-BE49-F238E27FC236}">
                <a16:creationId xmlns:a16="http://schemas.microsoft.com/office/drawing/2014/main" id="{42BAD957-70F1-48C9-B660-53AE0D2CE6B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648916" y="3578084"/>
            <a:ext cx="4885267" cy="2881980"/>
          </a:xfrm>
          <a:prstGeom prst="rect">
            <a:avLst/>
          </a:prstGeom>
          <a:noFill/>
          <a:ln>
            <a:noFill/>
          </a:ln>
        </p:spPr>
      </p:pic>
    </p:spTree>
    <p:extLst>
      <p:ext uri="{BB962C8B-B14F-4D97-AF65-F5344CB8AC3E}">
        <p14:creationId xmlns:p14="http://schemas.microsoft.com/office/powerpoint/2010/main" val="2606773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ED21ED6-6C2D-425B-BBC4-992DFD50DFC3}"/>
              </a:ext>
            </a:extLst>
          </p:cNvPr>
          <p:cNvCxnSpPr/>
          <p:nvPr/>
        </p:nvCxnSpPr>
        <p:spPr>
          <a:xfrm>
            <a:off x="1186108" y="1228739"/>
            <a:ext cx="9964347" cy="0"/>
          </a:xfrm>
          <a:prstGeom prst="line">
            <a:avLst/>
          </a:prstGeom>
          <a:ln/>
        </p:spPr>
        <p:style>
          <a:lnRef idx="1">
            <a:schemeClr val="dk1"/>
          </a:lnRef>
          <a:fillRef idx="0">
            <a:schemeClr val="dk1"/>
          </a:fillRef>
          <a:effectRef idx="0">
            <a:schemeClr val="dk1"/>
          </a:effectRef>
          <a:fontRef idx="minor">
            <a:schemeClr val="tx1"/>
          </a:fontRef>
        </p:style>
      </p:cxnSp>
      <p:sp>
        <p:nvSpPr>
          <p:cNvPr id="5" name="Content Placeholder 2">
            <a:extLst>
              <a:ext uri="{FF2B5EF4-FFF2-40B4-BE49-F238E27FC236}">
                <a16:creationId xmlns:a16="http://schemas.microsoft.com/office/drawing/2014/main" id="{19B35422-D0B9-4DC9-97FE-734A498CB1E0}"/>
              </a:ext>
            </a:extLst>
          </p:cNvPr>
          <p:cNvSpPr txBox="1">
            <a:spLocks/>
          </p:cNvSpPr>
          <p:nvPr/>
        </p:nvSpPr>
        <p:spPr>
          <a:xfrm>
            <a:off x="499535" y="1404931"/>
            <a:ext cx="6187016" cy="987540"/>
          </a:xfrm>
          <a:prstGeom prst="rect">
            <a:avLst/>
          </a:prstGeom>
          <a:gradFill>
            <a:gsLst>
              <a:gs pos="0">
                <a:srgbClr val="EBEEF1">
                  <a:alpha val="7059"/>
                </a:srgbClr>
              </a:gs>
              <a:gs pos="100000">
                <a:schemeClr val="accent1">
                  <a:lumMod val="20000"/>
                  <a:lumOff val="80000"/>
                  <a:alpha val="46000"/>
                </a:schemeClr>
              </a:gs>
            </a:gsLst>
            <a:path path="circle">
              <a:fillToRect l="100000" t="100000" r="100000" b="100000"/>
            </a:path>
          </a:gradFill>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 P</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ermanently close down the least used run</a:t>
            </a:r>
          </a:p>
          <a:p>
            <a:endParaRPr lang="en-US" dirty="0"/>
          </a:p>
        </p:txBody>
      </p:sp>
      <p:sp>
        <p:nvSpPr>
          <p:cNvPr id="6" name="Content Placeholder 2">
            <a:extLst>
              <a:ext uri="{FF2B5EF4-FFF2-40B4-BE49-F238E27FC236}">
                <a16:creationId xmlns:a16="http://schemas.microsoft.com/office/drawing/2014/main" id="{C36ED683-0E73-4C4D-A825-3F5798DFE772}"/>
              </a:ext>
            </a:extLst>
          </p:cNvPr>
          <p:cNvSpPr txBox="1">
            <a:spLocks/>
          </p:cNvSpPr>
          <p:nvPr/>
        </p:nvSpPr>
        <p:spPr>
          <a:xfrm>
            <a:off x="6753225" y="1404930"/>
            <a:ext cx="4562141" cy="4530830"/>
          </a:xfrm>
          <a:prstGeom prst="rect">
            <a:avLst/>
          </a:prstGeom>
          <a:gradFill>
            <a:gsLst>
              <a:gs pos="0">
                <a:srgbClr val="EBEEF1">
                  <a:alpha val="0"/>
                </a:srgbClr>
              </a:gs>
              <a:gs pos="100000">
                <a:schemeClr val="accent1">
                  <a:lumMod val="20000"/>
                  <a:lumOff val="80000"/>
                  <a:alpha val="46000"/>
                </a:schemeClr>
              </a:gs>
            </a:gsLst>
            <a:path path="circle">
              <a:fillToRect l="100000" t="100000" r="100000" b="100000"/>
            </a:path>
          </a:gradFill>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t>3.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Assess runs’ operational costs and make   </a:t>
            </a:r>
            <a:b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decision according this decision table: </a:t>
            </a:r>
          </a:p>
          <a:p>
            <a:pPr marL="0" indent="0">
              <a:buNone/>
            </a:pPr>
            <a:endParaRPr lang="en-US" dirty="0"/>
          </a:p>
        </p:txBody>
      </p:sp>
      <p:sp>
        <p:nvSpPr>
          <p:cNvPr id="7" name="Content Placeholder 2">
            <a:extLst>
              <a:ext uri="{FF2B5EF4-FFF2-40B4-BE49-F238E27FC236}">
                <a16:creationId xmlns:a16="http://schemas.microsoft.com/office/drawing/2014/main" id="{BF705C3D-4B70-48DA-AD42-1C958872BB52}"/>
              </a:ext>
            </a:extLst>
          </p:cNvPr>
          <p:cNvSpPr txBox="1">
            <a:spLocks/>
          </p:cNvSpPr>
          <p:nvPr/>
        </p:nvSpPr>
        <p:spPr>
          <a:xfrm>
            <a:off x="499534" y="2931090"/>
            <a:ext cx="6187016" cy="3055373"/>
          </a:xfrm>
          <a:prstGeom prst="rect">
            <a:avLst/>
          </a:prstGeom>
          <a:gradFill>
            <a:gsLst>
              <a:gs pos="0">
                <a:srgbClr val="EBEEF1">
                  <a:alpha val="0"/>
                </a:srgbClr>
              </a:gs>
              <a:gs pos="100000">
                <a:schemeClr val="accent1">
                  <a:lumMod val="20000"/>
                  <a:lumOff val="80000"/>
                  <a:alpha val="46000"/>
                </a:schemeClr>
              </a:gs>
            </a:gsLst>
            <a:path path="circle">
              <a:fillToRect l="100000" t="100000" r="100000" b="100000"/>
            </a:path>
          </a:gradFill>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2. </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ncrease the vertical drop in 150 feet by adding additional lower run</a:t>
            </a:r>
          </a:p>
          <a:p>
            <a:endParaRPr lang="en-US" dirty="0"/>
          </a:p>
        </p:txBody>
      </p:sp>
      <p:graphicFrame>
        <p:nvGraphicFramePr>
          <p:cNvPr id="9" name="Diagram 8">
            <a:extLst>
              <a:ext uri="{FF2B5EF4-FFF2-40B4-BE49-F238E27FC236}">
                <a16:creationId xmlns:a16="http://schemas.microsoft.com/office/drawing/2014/main" id="{3DD3C73E-8D98-44C1-9B63-A05E61C90D35}"/>
              </a:ext>
            </a:extLst>
          </p:cNvPr>
          <p:cNvGraphicFramePr/>
          <p:nvPr>
            <p:extLst>
              <p:ext uri="{D42A27DB-BD31-4B8C-83A1-F6EECF244321}">
                <p14:modId xmlns:p14="http://schemas.microsoft.com/office/powerpoint/2010/main" val="2755450979"/>
              </p:ext>
            </p:extLst>
          </p:nvPr>
        </p:nvGraphicFramePr>
        <p:xfrm>
          <a:off x="-13242" y="3173238"/>
          <a:ext cx="6566649" cy="2418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82D1CF2A-50DE-4251-B92E-21C3B74DB805}"/>
              </a:ext>
            </a:extLst>
          </p:cNvPr>
          <p:cNvSpPr txBox="1"/>
          <p:nvPr/>
        </p:nvSpPr>
        <p:spPr>
          <a:xfrm>
            <a:off x="-146385" y="5102274"/>
            <a:ext cx="6103306" cy="458074"/>
          </a:xfrm>
          <a:prstGeom prst="rect">
            <a:avLst/>
          </a:prstGeom>
          <a:noFill/>
        </p:spPr>
        <p:txBody>
          <a:bodyPr wrap="square">
            <a:spAutoFit/>
          </a:bodyPr>
          <a:lstStyle/>
          <a:p>
            <a:pPr marL="0" marR="0" lvl="0" indent="0" rtl="0">
              <a:lnSpc>
                <a:spcPct val="15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Should we add 2 acres of snow making coverage? </a:t>
            </a:r>
          </a:p>
        </p:txBody>
      </p:sp>
      <p:graphicFrame>
        <p:nvGraphicFramePr>
          <p:cNvPr id="12" name="Table 11">
            <a:extLst>
              <a:ext uri="{FF2B5EF4-FFF2-40B4-BE49-F238E27FC236}">
                <a16:creationId xmlns:a16="http://schemas.microsoft.com/office/drawing/2014/main" id="{9DA9F8C8-2099-4679-8108-AF80377C5275}"/>
              </a:ext>
            </a:extLst>
          </p:cNvPr>
          <p:cNvGraphicFramePr>
            <a:graphicFrameLocks noGrp="1"/>
          </p:cNvGraphicFramePr>
          <p:nvPr>
            <p:extLst>
              <p:ext uri="{D42A27DB-BD31-4B8C-83A1-F6EECF244321}">
                <p14:modId xmlns:p14="http://schemas.microsoft.com/office/powerpoint/2010/main" val="3369952233"/>
              </p:ext>
            </p:extLst>
          </p:nvPr>
        </p:nvGraphicFramePr>
        <p:xfrm>
          <a:off x="6753225" y="2392377"/>
          <a:ext cx="4562140" cy="1243300"/>
        </p:xfrm>
        <a:graphic>
          <a:graphicData uri="http://schemas.openxmlformats.org/drawingml/2006/table">
            <a:tbl>
              <a:tblPr firstRow="1" firstCol="1" bandRow="1">
                <a:tableStyleId>{5C22544A-7EE6-4342-B048-85BDC9FD1C3A}</a:tableStyleId>
              </a:tblPr>
              <a:tblGrid>
                <a:gridCol w="2280704">
                  <a:extLst>
                    <a:ext uri="{9D8B030D-6E8A-4147-A177-3AD203B41FA5}">
                      <a16:colId xmlns:a16="http://schemas.microsoft.com/office/drawing/2014/main" val="696744028"/>
                    </a:ext>
                  </a:extLst>
                </a:gridCol>
                <a:gridCol w="2281436">
                  <a:extLst>
                    <a:ext uri="{9D8B030D-6E8A-4147-A177-3AD203B41FA5}">
                      <a16:colId xmlns:a16="http://schemas.microsoft.com/office/drawing/2014/main" val="403338100"/>
                    </a:ext>
                  </a:extLst>
                </a:gridCol>
              </a:tblGrid>
              <a:tr h="389593">
                <a:tc>
                  <a:txBody>
                    <a:bodyPr/>
                    <a:lstStyle/>
                    <a:p>
                      <a:pPr marL="0" marR="0">
                        <a:lnSpc>
                          <a:spcPct val="150000"/>
                        </a:lnSpc>
                        <a:spcBef>
                          <a:spcPts val="0"/>
                        </a:spcBef>
                        <a:spcAft>
                          <a:spcPts val="0"/>
                        </a:spcAft>
                      </a:pPr>
                      <a:r>
                        <a:rPr lang="en-US" sz="1000" dirty="0">
                          <a:effectLst/>
                        </a:rPr>
                        <a:t>Yearly operational costs of:</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00" dirty="0">
                          <a:effectLst/>
                        </a:rPr>
                        <a:t>Permanently close down:</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30500332"/>
                  </a:ext>
                </a:extLst>
              </a:tr>
              <a:tr h="284569">
                <a:tc>
                  <a:txBody>
                    <a:bodyPr/>
                    <a:lstStyle/>
                    <a:p>
                      <a:pPr marL="0" marR="0">
                        <a:lnSpc>
                          <a:spcPct val="150000"/>
                        </a:lnSpc>
                        <a:spcBef>
                          <a:spcPts val="0"/>
                        </a:spcBef>
                        <a:spcAft>
                          <a:spcPts val="0"/>
                        </a:spcAft>
                      </a:pPr>
                      <a:r>
                        <a:rPr lang="en-US" sz="1000">
                          <a:effectLst/>
                        </a:rPr>
                        <a:t>2 runs &gt;  $675K</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00" dirty="0">
                          <a:effectLst/>
                        </a:rPr>
                        <a:t>2 least used runs</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67224049"/>
                  </a:ext>
                </a:extLst>
              </a:tr>
              <a:tr h="284569">
                <a:tc>
                  <a:txBody>
                    <a:bodyPr/>
                    <a:lstStyle/>
                    <a:p>
                      <a:pPr marL="0" marR="0">
                        <a:lnSpc>
                          <a:spcPct val="150000"/>
                        </a:lnSpc>
                        <a:spcBef>
                          <a:spcPts val="0"/>
                        </a:spcBef>
                        <a:spcAft>
                          <a:spcPts val="0"/>
                        </a:spcAft>
                      </a:pPr>
                      <a:r>
                        <a:rPr lang="en-US" sz="1000" dirty="0">
                          <a:effectLst/>
                        </a:rPr>
                        <a:t>5 runs &gt;  $ 1.225 M</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00" dirty="0">
                          <a:effectLst/>
                        </a:rPr>
                        <a:t>5 least used runs</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11600807"/>
                  </a:ext>
                </a:extLst>
              </a:tr>
              <a:tr h="284569">
                <a:tc>
                  <a:txBody>
                    <a:bodyPr/>
                    <a:lstStyle/>
                    <a:p>
                      <a:pPr marL="0" marR="0">
                        <a:lnSpc>
                          <a:spcPct val="150000"/>
                        </a:lnSpc>
                        <a:spcBef>
                          <a:spcPts val="0"/>
                        </a:spcBef>
                        <a:spcAft>
                          <a:spcPts val="0"/>
                        </a:spcAft>
                      </a:pPr>
                      <a:r>
                        <a:rPr lang="en-US" sz="1000" dirty="0">
                          <a:effectLst/>
                        </a:rPr>
                        <a:t>8 runs &gt;  $ 2.2 M</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00" dirty="0">
                          <a:effectLst/>
                        </a:rPr>
                        <a:t>8 least used runs</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58366617"/>
                  </a:ext>
                </a:extLst>
              </a:tr>
            </a:tbl>
          </a:graphicData>
        </a:graphic>
      </p:graphicFrame>
      <p:pic>
        <p:nvPicPr>
          <p:cNvPr id="13" name="Picture 12">
            <a:extLst>
              <a:ext uri="{FF2B5EF4-FFF2-40B4-BE49-F238E27FC236}">
                <a16:creationId xmlns:a16="http://schemas.microsoft.com/office/drawing/2014/main" id="{873D1529-DB4C-46F4-866C-164A0CBF24EE}"/>
              </a:ext>
            </a:extLst>
          </p:cNvPr>
          <p:cNvPicPr/>
          <p:nvPr/>
        </p:nvPicPr>
        <p:blipFill>
          <a:blip r:embed="rId8"/>
          <a:stretch>
            <a:fillRect/>
          </a:stretch>
        </p:blipFill>
        <p:spPr>
          <a:xfrm>
            <a:off x="6713951" y="3770335"/>
            <a:ext cx="4509369" cy="2102796"/>
          </a:xfrm>
          <a:prstGeom prst="rect">
            <a:avLst/>
          </a:prstGeom>
        </p:spPr>
      </p:pic>
      <p:sp>
        <p:nvSpPr>
          <p:cNvPr id="14" name="Title 1">
            <a:extLst>
              <a:ext uri="{FF2B5EF4-FFF2-40B4-BE49-F238E27FC236}">
                <a16:creationId xmlns:a16="http://schemas.microsoft.com/office/drawing/2014/main" id="{E5610800-8B33-40BE-B4F3-889A6C97AA3C}"/>
              </a:ext>
            </a:extLst>
          </p:cNvPr>
          <p:cNvSpPr txBox="1">
            <a:spLocks/>
          </p:cNvSpPr>
          <p:nvPr/>
        </p:nvSpPr>
        <p:spPr>
          <a:xfrm>
            <a:off x="1097280" y="380548"/>
            <a:ext cx="10058400" cy="703211"/>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dirty="0">
                <a:solidFill>
                  <a:srgbClr val="333333"/>
                </a:solidFill>
                <a:effectLst/>
                <a:ea typeface="Times New Roman" panose="02020603050405020304" pitchFamily="18" charset="0"/>
              </a:rPr>
              <a:t>Recommendations and key findings</a:t>
            </a:r>
            <a:endParaRPr lang="en-US" sz="1400" dirty="0"/>
          </a:p>
        </p:txBody>
      </p:sp>
      <p:sp>
        <p:nvSpPr>
          <p:cNvPr id="15" name="TextBox 14">
            <a:extLst>
              <a:ext uri="{FF2B5EF4-FFF2-40B4-BE49-F238E27FC236}">
                <a16:creationId xmlns:a16="http://schemas.microsoft.com/office/drawing/2014/main" id="{B64A8188-0CF0-4885-8DD4-A6EA52B37795}"/>
              </a:ext>
            </a:extLst>
          </p:cNvPr>
          <p:cNvSpPr txBox="1"/>
          <p:nvPr/>
        </p:nvSpPr>
        <p:spPr>
          <a:xfrm>
            <a:off x="84666" y="6460064"/>
            <a:ext cx="3653372" cy="646331"/>
          </a:xfrm>
          <a:prstGeom prst="rect">
            <a:avLst/>
          </a:prstGeom>
          <a:noFill/>
        </p:spPr>
        <p:txBody>
          <a:bodyPr wrap="none" rtlCol="0">
            <a:spAutoFit/>
          </a:bodyPr>
          <a:lstStyle/>
          <a:p>
            <a:r>
              <a:rPr lang="en-US" sz="1800" dirty="0">
                <a:solidFill>
                  <a:schemeClr val="bg1"/>
                </a:solidFill>
                <a:effectLst/>
                <a:ea typeface="Times New Roman" panose="02020603050405020304" pitchFamily="18" charset="0"/>
              </a:rPr>
              <a:t>Recommendations and key findings</a:t>
            </a:r>
            <a:endParaRPr lang="en-US" sz="800" dirty="0">
              <a:solidFill>
                <a:schemeClr val="bg1"/>
              </a:solidFill>
            </a:endParaRPr>
          </a:p>
          <a:p>
            <a:endParaRPr lang="en-US" dirty="0"/>
          </a:p>
        </p:txBody>
      </p:sp>
    </p:spTree>
    <p:extLst>
      <p:ext uri="{BB962C8B-B14F-4D97-AF65-F5344CB8AC3E}">
        <p14:creationId xmlns:p14="http://schemas.microsoft.com/office/powerpoint/2010/main" val="1546427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7D55-F2B6-48F1-AD5B-CFB5488778E8}"/>
              </a:ext>
            </a:extLst>
          </p:cNvPr>
          <p:cNvSpPr txBox="1">
            <a:spLocks/>
          </p:cNvSpPr>
          <p:nvPr/>
        </p:nvSpPr>
        <p:spPr>
          <a:xfrm>
            <a:off x="1156547" y="262464"/>
            <a:ext cx="10569786" cy="1109133"/>
          </a:xfrm>
          <a:prstGeom prst="rect">
            <a:avLst/>
          </a:prstGeom>
        </p:spPr>
        <p:txBody>
          <a:bodyPr anchor="ct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solidFill>
                  <a:srgbClr val="333333"/>
                </a:solidFill>
                <a:effectLst/>
                <a:ea typeface="Times New Roman" panose="02020603050405020304" pitchFamily="18" charset="0"/>
              </a:rPr>
              <a:t>Model was based on the following assumptions</a:t>
            </a:r>
            <a:endParaRPr lang="en-US" sz="3600" dirty="0"/>
          </a:p>
        </p:txBody>
      </p:sp>
      <p:cxnSp>
        <p:nvCxnSpPr>
          <p:cNvPr id="3" name="Straight Connector 2">
            <a:extLst>
              <a:ext uri="{FF2B5EF4-FFF2-40B4-BE49-F238E27FC236}">
                <a16:creationId xmlns:a16="http://schemas.microsoft.com/office/drawing/2014/main" id="{4ED21ED6-6C2D-425B-BBC4-992DFD50DFC3}"/>
              </a:ext>
            </a:extLst>
          </p:cNvPr>
          <p:cNvCxnSpPr/>
          <p:nvPr/>
        </p:nvCxnSpPr>
        <p:spPr>
          <a:xfrm>
            <a:off x="1186108" y="1228739"/>
            <a:ext cx="9964347" cy="0"/>
          </a:xfrm>
          <a:prstGeom prst="line">
            <a:avLst/>
          </a:prstGeom>
          <a:ln/>
        </p:spPr>
        <p:style>
          <a:lnRef idx="1">
            <a:schemeClr val="dk1"/>
          </a:lnRef>
          <a:fillRef idx="0">
            <a:schemeClr val="dk1"/>
          </a:fillRef>
          <a:effectRef idx="0">
            <a:schemeClr val="dk1"/>
          </a:effectRef>
          <a:fontRef idx="minor">
            <a:schemeClr val="tx1"/>
          </a:fontRef>
        </p:style>
      </p:cxnSp>
      <p:graphicFrame>
        <p:nvGraphicFramePr>
          <p:cNvPr id="5" name="Diagram 4">
            <a:extLst>
              <a:ext uri="{FF2B5EF4-FFF2-40B4-BE49-F238E27FC236}">
                <a16:creationId xmlns:a16="http://schemas.microsoft.com/office/drawing/2014/main" id="{940DC25D-8624-4A74-8476-5866CCF85C65}"/>
              </a:ext>
            </a:extLst>
          </p:cNvPr>
          <p:cNvGraphicFramePr/>
          <p:nvPr>
            <p:extLst>
              <p:ext uri="{D42A27DB-BD31-4B8C-83A1-F6EECF244321}">
                <p14:modId xmlns:p14="http://schemas.microsoft.com/office/powerpoint/2010/main" val="2150385513"/>
              </p:ext>
            </p:extLst>
          </p:nvPr>
        </p:nvGraphicFramePr>
        <p:xfrm>
          <a:off x="1231903" y="1170150"/>
          <a:ext cx="9539192" cy="5123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C171AEC-CC23-4230-9BD5-FF46A63CE8A1}"/>
              </a:ext>
            </a:extLst>
          </p:cNvPr>
          <p:cNvSpPr txBox="1"/>
          <p:nvPr/>
        </p:nvSpPr>
        <p:spPr>
          <a:xfrm>
            <a:off x="84666" y="6460064"/>
            <a:ext cx="3071675" cy="646331"/>
          </a:xfrm>
          <a:prstGeom prst="rect">
            <a:avLst/>
          </a:prstGeom>
          <a:noFill/>
        </p:spPr>
        <p:txBody>
          <a:bodyPr wrap="none" rtlCol="0">
            <a:spAutoFit/>
          </a:bodyPr>
          <a:lstStyle/>
          <a:p>
            <a:r>
              <a:rPr lang="en-US" sz="1800" b="1" dirty="0">
                <a:solidFill>
                  <a:schemeClr val="bg1"/>
                </a:solidFill>
                <a:effectLst/>
                <a:ea typeface="Times New Roman" panose="02020603050405020304" pitchFamily="18" charset="0"/>
              </a:rPr>
              <a:t>Modeling results and analysis</a:t>
            </a:r>
            <a:endParaRPr lang="en-US" sz="800" b="1" dirty="0">
              <a:solidFill>
                <a:schemeClr val="bg1"/>
              </a:solidFill>
            </a:endParaRPr>
          </a:p>
          <a:p>
            <a:endParaRPr lang="en-US" dirty="0"/>
          </a:p>
        </p:txBody>
      </p:sp>
    </p:spTree>
    <p:extLst>
      <p:ext uri="{BB962C8B-B14F-4D97-AF65-F5344CB8AC3E}">
        <p14:creationId xmlns:p14="http://schemas.microsoft.com/office/powerpoint/2010/main" val="3253016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7D55-F2B6-48F1-AD5B-CFB5488778E8}"/>
              </a:ext>
            </a:extLst>
          </p:cNvPr>
          <p:cNvSpPr txBox="1">
            <a:spLocks/>
          </p:cNvSpPr>
          <p:nvPr/>
        </p:nvSpPr>
        <p:spPr>
          <a:xfrm>
            <a:off x="1097280" y="380548"/>
            <a:ext cx="10058400" cy="703211"/>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dirty="0">
                <a:solidFill>
                  <a:srgbClr val="333333"/>
                </a:solidFill>
                <a:effectLst/>
                <a:ea typeface="Times New Roman" panose="02020603050405020304" pitchFamily="18" charset="0"/>
              </a:rPr>
              <a:t>Modeling results and analysis</a:t>
            </a:r>
            <a:endParaRPr lang="en-US" dirty="0"/>
          </a:p>
        </p:txBody>
      </p:sp>
      <p:cxnSp>
        <p:nvCxnSpPr>
          <p:cNvPr id="3" name="Straight Connector 2">
            <a:extLst>
              <a:ext uri="{FF2B5EF4-FFF2-40B4-BE49-F238E27FC236}">
                <a16:creationId xmlns:a16="http://schemas.microsoft.com/office/drawing/2014/main" id="{4ED21ED6-6C2D-425B-BBC4-992DFD50DFC3}"/>
              </a:ext>
            </a:extLst>
          </p:cNvPr>
          <p:cNvCxnSpPr/>
          <p:nvPr/>
        </p:nvCxnSpPr>
        <p:spPr>
          <a:xfrm>
            <a:off x="1186108" y="1228739"/>
            <a:ext cx="9964347" cy="0"/>
          </a:xfrm>
          <a:prstGeom prst="line">
            <a:avLst/>
          </a:prstGeom>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CABA014-5575-407A-9618-FA764187596D}"/>
              </a:ext>
            </a:extLst>
          </p:cNvPr>
          <p:cNvSpPr txBox="1"/>
          <p:nvPr/>
        </p:nvSpPr>
        <p:spPr>
          <a:xfrm>
            <a:off x="84666" y="6460064"/>
            <a:ext cx="3071675" cy="646331"/>
          </a:xfrm>
          <a:prstGeom prst="rect">
            <a:avLst/>
          </a:prstGeom>
          <a:noFill/>
        </p:spPr>
        <p:txBody>
          <a:bodyPr wrap="none" rtlCol="0">
            <a:spAutoFit/>
          </a:bodyPr>
          <a:lstStyle/>
          <a:p>
            <a:r>
              <a:rPr lang="en-US" sz="1800" b="1" dirty="0">
                <a:solidFill>
                  <a:schemeClr val="bg1"/>
                </a:solidFill>
                <a:effectLst/>
                <a:ea typeface="Times New Roman" panose="02020603050405020304" pitchFamily="18" charset="0"/>
              </a:rPr>
              <a:t>Modeling results and analysis</a:t>
            </a:r>
            <a:endParaRPr lang="en-US" sz="800" b="1" dirty="0">
              <a:solidFill>
                <a:schemeClr val="bg1"/>
              </a:solidFill>
            </a:endParaRPr>
          </a:p>
          <a:p>
            <a:endParaRPr lang="en-US" dirty="0"/>
          </a:p>
        </p:txBody>
      </p:sp>
      <p:pic>
        <p:nvPicPr>
          <p:cNvPr id="6" name="Picture 5">
            <a:extLst>
              <a:ext uri="{FF2B5EF4-FFF2-40B4-BE49-F238E27FC236}">
                <a16:creationId xmlns:a16="http://schemas.microsoft.com/office/drawing/2014/main" id="{3ED1D09D-91AC-497F-9E62-041801E37C66}"/>
              </a:ext>
            </a:extLst>
          </p:cNvPr>
          <p:cNvPicPr/>
          <p:nvPr/>
        </p:nvPicPr>
        <p:blipFill rotWithShape="1">
          <a:blip r:embed="rId3"/>
          <a:srcRect l="2601" t="6884"/>
          <a:stretch/>
        </p:blipFill>
        <p:spPr>
          <a:xfrm>
            <a:off x="1052019" y="1963733"/>
            <a:ext cx="3120999" cy="2012139"/>
          </a:xfrm>
          <a:prstGeom prst="rect">
            <a:avLst/>
          </a:prstGeom>
        </p:spPr>
      </p:pic>
      <p:pic>
        <p:nvPicPr>
          <p:cNvPr id="7" name="Picture 6">
            <a:extLst>
              <a:ext uri="{FF2B5EF4-FFF2-40B4-BE49-F238E27FC236}">
                <a16:creationId xmlns:a16="http://schemas.microsoft.com/office/drawing/2014/main" id="{16E311FD-ECEE-4FA0-AFBC-2623F704B1F1}"/>
              </a:ext>
            </a:extLst>
          </p:cNvPr>
          <p:cNvPicPr/>
          <p:nvPr/>
        </p:nvPicPr>
        <p:blipFill rotWithShape="1">
          <a:blip r:embed="rId4"/>
          <a:srcRect l="3361" t="6172"/>
          <a:stretch/>
        </p:blipFill>
        <p:spPr>
          <a:xfrm>
            <a:off x="1075476" y="4265463"/>
            <a:ext cx="3071675" cy="1898746"/>
          </a:xfrm>
          <a:prstGeom prst="rect">
            <a:avLst/>
          </a:prstGeom>
        </p:spPr>
      </p:pic>
      <p:pic>
        <p:nvPicPr>
          <p:cNvPr id="8" name="Picture 7">
            <a:extLst>
              <a:ext uri="{FF2B5EF4-FFF2-40B4-BE49-F238E27FC236}">
                <a16:creationId xmlns:a16="http://schemas.microsoft.com/office/drawing/2014/main" id="{E232EBB2-DC6C-4ECB-B2CA-8ADBA0B351E3}"/>
              </a:ext>
            </a:extLst>
          </p:cNvPr>
          <p:cNvPicPr/>
          <p:nvPr/>
        </p:nvPicPr>
        <p:blipFill rotWithShape="1">
          <a:blip r:embed="rId5"/>
          <a:srcRect t="6093"/>
          <a:stretch/>
        </p:blipFill>
        <p:spPr>
          <a:xfrm>
            <a:off x="4449516" y="2015780"/>
            <a:ext cx="3145108" cy="1920323"/>
          </a:xfrm>
          <a:prstGeom prst="rect">
            <a:avLst/>
          </a:prstGeom>
        </p:spPr>
      </p:pic>
      <p:pic>
        <p:nvPicPr>
          <p:cNvPr id="9" name="Picture 8">
            <a:extLst>
              <a:ext uri="{FF2B5EF4-FFF2-40B4-BE49-F238E27FC236}">
                <a16:creationId xmlns:a16="http://schemas.microsoft.com/office/drawing/2014/main" id="{33A87CFA-8039-4D68-802A-CF73B9B9323C}"/>
              </a:ext>
            </a:extLst>
          </p:cNvPr>
          <p:cNvPicPr/>
          <p:nvPr/>
        </p:nvPicPr>
        <p:blipFill rotWithShape="1">
          <a:blip r:embed="rId6"/>
          <a:srcRect t="6982"/>
          <a:stretch/>
        </p:blipFill>
        <p:spPr>
          <a:xfrm>
            <a:off x="4449516" y="4281174"/>
            <a:ext cx="3168473" cy="1873371"/>
          </a:xfrm>
          <a:prstGeom prst="rect">
            <a:avLst/>
          </a:prstGeom>
        </p:spPr>
      </p:pic>
      <p:pic>
        <p:nvPicPr>
          <p:cNvPr id="10" name="Picture 9">
            <a:extLst>
              <a:ext uri="{FF2B5EF4-FFF2-40B4-BE49-F238E27FC236}">
                <a16:creationId xmlns:a16="http://schemas.microsoft.com/office/drawing/2014/main" id="{03BB0B53-BD0A-4AE4-BA19-BDEEF4A77174}"/>
              </a:ext>
            </a:extLst>
          </p:cNvPr>
          <p:cNvPicPr/>
          <p:nvPr/>
        </p:nvPicPr>
        <p:blipFill rotWithShape="1">
          <a:blip r:embed="rId7"/>
          <a:srcRect t="6972"/>
          <a:stretch/>
        </p:blipFill>
        <p:spPr>
          <a:xfrm>
            <a:off x="7885283" y="1990658"/>
            <a:ext cx="3168473" cy="1920323"/>
          </a:xfrm>
          <a:prstGeom prst="rect">
            <a:avLst/>
          </a:prstGeom>
        </p:spPr>
      </p:pic>
      <p:pic>
        <p:nvPicPr>
          <p:cNvPr id="11" name="Picture 10">
            <a:extLst>
              <a:ext uri="{FF2B5EF4-FFF2-40B4-BE49-F238E27FC236}">
                <a16:creationId xmlns:a16="http://schemas.microsoft.com/office/drawing/2014/main" id="{33A9D594-0E79-4669-846E-A7C5DD56E9F5}"/>
              </a:ext>
            </a:extLst>
          </p:cNvPr>
          <p:cNvPicPr/>
          <p:nvPr/>
        </p:nvPicPr>
        <p:blipFill rotWithShape="1">
          <a:blip r:embed="rId8"/>
          <a:srcRect t="7041"/>
          <a:stretch/>
        </p:blipFill>
        <p:spPr>
          <a:xfrm>
            <a:off x="7922748" y="4315234"/>
            <a:ext cx="3071675" cy="1820089"/>
          </a:xfrm>
          <a:prstGeom prst="rect">
            <a:avLst/>
          </a:prstGeom>
        </p:spPr>
      </p:pic>
      <p:sp>
        <p:nvSpPr>
          <p:cNvPr id="12" name="TextBox 11">
            <a:extLst>
              <a:ext uri="{FF2B5EF4-FFF2-40B4-BE49-F238E27FC236}">
                <a16:creationId xmlns:a16="http://schemas.microsoft.com/office/drawing/2014/main" id="{793EF33F-A49B-4F7B-8969-0200BBA586F9}"/>
              </a:ext>
            </a:extLst>
          </p:cNvPr>
          <p:cNvSpPr txBox="1"/>
          <p:nvPr/>
        </p:nvSpPr>
        <p:spPr>
          <a:xfrm>
            <a:off x="1137986" y="1672091"/>
            <a:ext cx="3455113" cy="307777"/>
          </a:xfrm>
          <a:prstGeom prst="rect">
            <a:avLst/>
          </a:prstGeom>
          <a:noFill/>
        </p:spPr>
        <p:txBody>
          <a:bodyPr wrap="square" rtlCol="0">
            <a:spAutoFit/>
          </a:bodyPr>
          <a:lstStyle/>
          <a:p>
            <a:r>
              <a:rPr lang="en-US" sz="1400" dirty="0"/>
              <a:t>Number of fast quads distribution</a:t>
            </a:r>
          </a:p>
        </p:txBody>
      </p:sp>
      <p:sp>
        <p:nvSpPr>
          <p:cNvPr id="13" name="TextBox 12">
            <a:extLst>
              <a:ext uri="{FF2B5EF4-FFF2-40B4-BE49-F238E27FC236}">
                <a16:creationId xmlns:a16="http://schemas.microsoft.com/office/drawing/2014/main" id="{ED2BD9B9-D60A-4D7C-A23F-930C4EC4D169}"/>
              </a:ext>
            </a:extLst>
          </p:cNvPr>
          <p:cNvSpPr txBox="1"/>
          <p:nvPr/>
        </p:nvSpPr>
        <p:spPr>
          <a:xfrm>
            <a:off x="4630610" y="1529954"/>
            <a:ext cx="3455113" cy="523220"/>
          </a:xfrm>
          <a:prstGeom prst="rect">
            <a:avLst/>
          </a:prstGeom>
          <a:noFill/>
        </p:spPr>
        <p:txBody>
          <a:bodyPr wrap="square" rtlCol="0">
            <a:spAutoFit/>
          </a:bodyPr>
          <a:lstStyle/>
          <a:p>
            <a:r>
              <a:rPr lang="en-US" sz="1400" dirty="0"/>
              <a:t>Area covered by </a:t>
            </a:r>
            <a:r>
              <a:rPr lang="en-US" sz="1400" dirty="0" err="1"/>
              <a:t>smow</a:t>
            </a:r>
            <a:r>
              <a:rPr lang="en-US" sz="1400" dirty="0"/>
              <a:t> makers (acres) distribution</a:t>
            </a:r>
          </a:p>
        </p:txBody>
      </p:sp>
      <p:sp>
        <p:nvSpPr>
          <p:cNvPr id="14" name="TextBox 13">
            <a:extLst>
              <a:ext uri="{FF2B5EF4-FFF2-40B4-BE49-F238E27FC236}">
                <a16:creationId xmlns:a16="http://schemas.microsoft.com/office/drawing/2014/main" id="{5F65BFA8-A3DD-4573-8270-D851513DBF45}"/>
              </a:ext>
            </a:extLst>
          </p:cNvPr>
          <p:cNvSpPr txBox="1"/>
          <p:nvPr/>
        </p:nvSpPr>
        <p:spPr>
          <a:xfrm>
            <a:off x="8048212" y="1680640"/>
            <a:ext cx="3455113" cy="307777"/>
          </a:xfrm>
          <a:prstGeom prst="rect">
            <a:avLst/>
          </a:prstGeom>
          <a:noFill/>
        </p:spPr>
        <p:txBody>
          <a:bodyPr wrap="square" rtlCol="0">
            <a:spAutoFit/>
          </a:bodyPr>
          <a:lstStyle/>
          <a:p>
            <a:r>
              <a:rPr lang="en-US" sz="1400" dirty="0"/>
              <a:t>Skiable terrain area (acres) distribution</a:t>
            </a:r>
          </a:p>
        </p:txBody>
      </p:sp>
      <p:sp>
        <p:nvSpPr>
          <p:cNvPr id="15" name="TextBox 14">
            <a:extLst>
              <a:ext uri="{FF2B5EF4-FFF2-40B4-BE49-F238E27FC236}">
                <a16:creationId xmlns:a16="http://schemas.microsoft.com/office/drawing/2014/main" id="{FF52C951-D250-4B2A-ABC2-DFFBBB08A604}"/>
              </a:ext>
            </a:extLst>
          </p:cNvPr>
          <p:cNvSpPr txBox="1"/>
          <p:nvPr/>
        </p:nvSpPr>
        <p:spPr>
          <a:xfrm>
            <a:off x="1159772" y="3973510"/>
            <a:ext cx="3455113" cy="307777"/>
          </a:xfrm>
          <a:prstGeom prst="rect">
            <a:avLst/>
          </a:prstGeom>
          <a:noFill/>
        </p:spPr>
        <p:txBody>
          <a:bodyPr wrap="square" rtlCol="0">
            <a:spAutoFit/>
          </a:bodyPr>
          <a:lstStyle/>
          <a:p>
            <a:r>
              <a:rPr lang="en-US" sz="1400" dirty="0"/>
              <a:t>Total number of runs distribution</a:t>
            </a:r>
          </a:p>
        </p:txBody>
      </p:sp>
      <p:sp>
        <p:nvSpPr>
          <p:cNvPr id="16" name="TextBox 15">
            <a:extLst>
              <a:ext uri="{FF2B5EF4-FFF2-40B4-BE49-F238E27FC236}">
                <a16:creationId xmlns:a16="http://schemas.microsoft.com/office/drawing/2014/main" id="{6C9EB143-90CF-4B58-AFE9-FC28E7B65572}"/>
              </a:ext>
            </a:extLst>
          </p:cNvPr>
          <p:cNvSpPr txBox="1"/>
          <p:nvPr/>
        </p:nvSpPr>
        <p:spPr>
          <a:xfrm>
            <a:off x="4664117" y="3995256"/>
            <a:ext cx="3455113" cy="307777"/>
          </a:xfrm>
          <a:prstGeom prst="rect">
            <a:avLst/>
          </a:prstGeom>
          <a:noFill/>
        </p:spPr>
        <p:txBody>
          <a:bodyPr wrap="square" rtlCol="0">
            <a:spAutoFit/>
          </a:bodyPr>
          <a:lstStyle/>
          <a:p>
            <a:r>
              <a:rPr lang="en-US" sz="1400" dirty="0"/>
              <a:t>Vertical drop (feet) distribution</a:t>
            </a:r>
          </a:p>
        </p:txBody>
      </p:sp>
      <p:sp>
        <p:nvSpPr>
          <p:cNvPr id="17" name="TextBox 16">
            <a:extLst>
              <a:ext uri="{FF2B5EF4-FFF2-40B4-BE49-F238E27FC236}">
                <a16:creationId xmlns:a16="http://schemas.microsoft.com/office/drawing/2014/main" id="{90C22495-21C6-4AB7-8BF3-AD1DCA35FF72}"/>
              </a:ext>
            </a:extLst>
          </p:cNvPr>
          <p:cNvSpPr txBox="1"/>
          <p:nvPr/>
        </p:nvSpPr>
        <p:spPr>
          <a:xfrm>
            <a:off x="8085723" y="4007457"/>
            <a:ext cx="3455113" cy="307777"/>
          </a:xfrm>
          <a:prstGeom prst="rect">
            <a:avLst/>
          </a:prstGeom>
          <a:noFill/>
        </p:spPr>
        <p:txBody>
          <a:bodyPr wrap="square" rtlCol="0">
            <a:spAutoFit/>
          </a:bodyPr>
          <a:lstStyle/>
          <a:p>
            <a:r>
              <a:rPr lang="en-US" sz="1400" dirty="0"/>
              <a:t>Total number of chairs distribution</a:t>
            </a:r>
          </a:p>
        </p:txBody>
      </p:sp>
      <p:sp>
        <p:nvSpPr>
          <p:cNvPr id="19" name="TextBox 18">
            <a:extLst>
              <a:ext uri="{FF2B5EF4-FFF2-40B4-BE49-F238E27FC236}">
                <a16:creationId xmlns:a16="http://schemas.microsoft.com/office/drawing/2014/main" id="{F08D1920-65B7-46D6-B613-6FEDDC9A65C2}"/>
              </a:ext>
            </a:extLst>
          </p:cNvPr>
          <p:cNvSpPr txBox="1"/>
          <p:nvPr/>
        </p:nvSpPr>
        <p:spPr>
          <a:xfrm rot="16200000">
            <a:off x="346436" y="2601035"/>
            <a:ext cx="1103388" cy="307777"/>
          </a:xfrm>
          <a:prstGeom prst="rect">
            <a:avLst/>
          </a:prstGeom>
          <a:noFill/>
        </p:spPr>
        <p:txBody>
          <a:bodyPr wrap="square" rtlCol="0">
            <a:spAutoFit/>
          </a:bodyPr>
          <a:lstStyle/>
          <a:p>
            <a:r>
              <a:rPr lang="en-US" sz="1400" dirty="0"/>
              <a:t>frequency</a:t>
            </a:r>
          </a:p>
        </p:txBody>
      </p:sp>
      <p:sp>
        <p:nvSpPr>
          <p:cNvPr id="20" name="TextBox 19">
            <a:extLst>
              <a:ext uri="{FF2B5EF4-FFF2-40B4-BE49-F238E27FC236}">
                <a16:creationId xmlns:a16="http://schemas.microsoft.com/office/drawing/2014/main" id="{71CEE34E-3945-4ABC-9A29-6DA776F0B915}"/>
              </a:ext>
            </a:extLst>
          </p:cNvPr>
          <p:cNvSpPr txBox="1"/>
          <p:nvPr/>
        </p:nvSpPr>
        <p:spPr>
          <a:xfrm rot="16200000">
            <a:off x="345002" y="4897547"/>
            <a:ext cx="1103388" cy="307777"/>
          </a:xfrm>
          <a:prstGeom prst="rect">
            <a:avLst/>
          </a:prstGeom>
          <a:noFill/>
        </p:spPr>
        <p:txBody>
          <a:bodyPr wrap="square" rtlCol="0">
            <a:spAutoFit/>
          </a:bodyPr>
          <a:lstStyle/>
          <a:p>
            <a:r>
              <a:rPr lang="en-US" sz="1400" dirty="0"/>
              <a:t>frequency</a:t>
            </a:r>
          </a:p>
        </p:txBody>
      </p:sp>
    </p:spTree>
    <p:extLst>
      <p:ext uri="{BB962C8B-B14F-4D97-AF65-F5344CB8AC3E}">
        <p14:creationId xmlns:p14="http://schemas.microsoft.com/office/powerpoint/2010/main" val="3098480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7D55-F2B6-48F1-AD5B-CFB5488778E8}"/>
              </a:ext>
            </a:extLst>
          </p:cNvPr>
          <p:cNvSpPr txBox="1">
            <a:spLocks/>
          </p:cNvSpPr>
          <p:nvPr/>
        </p:nvSpPr>
        <p:spPr>
          <a:xfrm>
            <a:off x="1097280" y="380548"/>
            <a:ext cx="10058400" cy="703211"/>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dirty="0">
                <a:solidFill>
                  <a:srgbClr val="333333"/>
                </a:solidFill>
                <a:effectLst/>
                <a:ea typeface="Times New Roman" panose="02020603050405020304" pitchFamily="18" charset="0"/>
              </a:rPr>
              <a:t>Choosing the best Model</a:t>
            </a:r>
            <a:endParaRPr lang="en-US" sz="1400" dirty="0"/>
          </a:p>
        </p:txBody>
      </p:sp>
      <p:cxnSp>
        <p:nvCxnSpPr>
          <p:cNvPr id="3" name="Straight Connector 2">
            <a:extLst>
              <a:ext uri="{FF2B5EF4-FFF2-40B4-BE49-F238E27FC236}">
                <a16:creationId xmlns:a16="http://schemas.microsoft.com/office/drawing/2014/main" id="{4ED21ED6-6C2D-425B-BBC4-992DFD50DFC3}"/>
              </a:ext>
            </a:extLst>
          </p:cNvPr>
          <p:cNvCxnSpPr/>
          <p:nvPr/>
        </p:nvCxnSpPr>
        <p:spPr>
          <a:xfrm>
            <a:off x="1186108" y="1228739"/>
            <a:ext cx="9964347" cy="0"/>
          </a:xfrm>
          <a:prstGeom prst="line">
            <a:avLst/>
          </a:prstGeom>
          <a:ln/>
        </p:spPr>
        <p:style>
          <a:lnRef idx="1">
            <a:schemeClr val="dk1"/>
          </a:lnRef>
          <a:fillRef idx="0">
            <a:schemeClr val="dk1"/>
          </a:fillRef>
          <a:effectRef idx="0">
            <a:schemeClr val="dk1"/>
          </a:effectRef>
          <a:fontRef idx="minor">
            <a:schemeClr val="tx1"/>
          </a:fontRef>
        </p:style>
      </p:cxnSp>
      <p:graphicFrame>
        <p:nvGraphicFramePr>
          <p:cNvPr id="6" name="Table 5">
            <a:extLst>
              <a:ext uri="{FF2B5EF4-FFF2-40B4-BE49-F238E27FC236}">
                <a16:creationId xmlns:a16="http://schemas.microsoft.com/office/drawing/2014/main" id="{5F0CE95A-DFBF-4FE6-BAC8-8EFBDA3918E4}"/>
              </a:ext>
            </a:extLst>
          </p:cNvPr>
          <p:cNvGraphicFramePr>
            <a:graphicFrameLocks noGrp="1"/>
          </p:cNvGraphicFramePr>
          <p:nvPr>
            <p:extLst>
              <p:ext uri="{D42A27DB-BD31-4B8C-83A1-F6EECF244321}">
                <p14:modId xmlns:p14="http://schemas.microsoft.com/office/powerpoint/2010/main" val="3979419957"/>
              </p:ext>
            </p:extLst>
          </p:nvPr>
        </p:nvGraphicFramePr>
        <p:xfrm>
          <a:off x="1292665" y="1433526"/>
          <a:ext cx="9667630" cy="4742109"/>
        </p:xfrm>
        <a:graphic>
          <a:graphicData uri="http://schemas.openxmlformats.org/drawingml/2006/table">
            <a:tbl>
              <a:tblPr firstRow="1" firstCol="1" bandRow="1">
                <a:tableStyleId>{5C22544A-7EE6-4342-B048-85BDC9FD1C3A}</a:tableStyleId>
              </a:tblPr>
              <a:tblGrid>
                <a:gridCol w="376238">
                  <a:extLst>
                    <a:ext uri="{9D8B030D-6E8A-4147-A177-3AD203B41FA5}">
                      <a16:colId xmlns:a16="http://schemas.microsoft.com/office/drawing/2014/main" val="3578728942"/>
                    </a:ext>
                  </a:extLst>
                </a:gridCol>
                <a:gridCol w="795337">
                  <a:extLst>
                    <a:ext uri="{9D8B030D-6E8A-4147-A177-3AD203B41FA5}">
                      <a16:colId xmlns:a16="http://schemas.microsoft.com/office/drawing/2014/main" val="416045399"/>
                    </a:ext>
                  </a:extLst>
                </a:gridCol>
                <a:gridCol w="971550">
                  <a:extLst>
                    <a:ext uri="{9D8B030D-6E8A-4147-A177-3AD203B41FA5}">
                      <a16:colId xmlns:a16="http://schemas.microsoft.com/office/drawing/2014/main" val="2756986531"/>
                    </a:ext>
                  </a:extLst>
                </a:gridCol>
                <a:gridCol w="719138">
                  <a:extLst>
                    <a:ext uri="{9D8B030D-6E8A-4147-A177-3AD203B41FA5}">
                      <a16:colId xmlns:a16="http://schemas.microsoft.com/office/drawing/2014/main" val="604442177"/>
                    </a:ext>
                  </a:extLst>
                </a:gridCol>
                <a:gridCol w="871537">
                  <a:extLst>
                    <a:ext uri="{9D8B030D-6E8A-4147-A177-3AD203B41FA5}">
                      <a16:colId xmlns:a16="http://schemas.microsoft.com/office/drawing/2014/main" val="2295531793"/>
                    </a:ext>
                  </a:extLst>
                </a:gridCol>
                <a:gridCol w="1143000">
                  <a:extLst>
                    <a:ext uri="{9D8B030D-6E8A-4147-A177-3AD203B41FA5}">
                      <a16:colId xmlns:a16="http://schemas.microsoft.com/office/drawing/2014/main" val="3926926391"/>
                    </a:ext>
                  </a:extLst>
                </a:gridCol>
                <a:gridCol w="1233488">
                  <a:extLst>
                    <a:ext uri="{9D8B030D-6E8A-4147-A177-3AD203B41FA5}">
                      <a16:colId xmlns:a16="http://schemas.microsoft.com/office/drawing/2014/main" val="247678241"/>
                    </a:ext>
                  </a:extLst>
                </a:gridCol>
                <a:gridCol w="1204912">
                  <a:extLst>
                    <a:ext uri="{9D8B030D-6E8A-4147-A177-3AD203B41FA5}">
                      <a16:colId xmlns:a16="http://schemas.microsoft.com/office/drawing/2014/main" val="3364850839"/>
                    </a:ext>
                  </a:extLst>
                </a:gridCol>
                <a:gridCol w="1095375">
                  <a:extLst>
                    <a:ext uri="{9D8B030D-6E8A-4147-A177-3AD203B41FA5}">
                      <a16:colId xmlns:a16="http://schemas.microsoft.com/office/drawing/2014/main" val="3454304850"/>
                    </a:ext>
                  </a:extLst>
                </a:gridCol>
                <a:gridCol w="1257055">
                  <a:extLst>
                    <a:ext uri="{9D8B030D-6E8A-4147-A177-3AD203B41FA5}">
                      <a16:colId xmlns:a16="http://schemas.microsoft.com/office/drawing/2014/main" val="3182839333"/>
                    </a:ext>
                  </a:extLst>
                </a:gridCol>
              </a:tblGrid>
              <a:tr h="480999">
                <a:tc>
                  <a:txBody>
                    <a:bodyPr/>
                    <a:lstStyle/>
                    <a:p>
                      <a:pPr marL="0" marR="0" algn="ctr">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Model</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Missing </a:t>
                      </a:r>
                      <a:br>
                        <a:rPr lang="en-US" sz="1200" dirty="0">
                          <a:effectLst/>
                        </a:rPr>
                      </a:br>
                      <a:r>
                        <a:rPr lang="en-US" sz="1200" dirty="0">
                          <a:effectLst/>
                        </a:rPr>
                        <a:t>values technic</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Standard scale</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Selection </a:t>
                      </a:r>
                      <a:br>
                        <a:rPr lang="en-US" sz="1200" dirty="0">
                          <a:effectLst/>
                        </a:rPr>
                      </a:br>
                      <a:r>
                        <a:rPr lang="en-US" sz="1200" dirty="0">
                          <a:effectLst/>
                        </a:rPr>
                        <a:t>of K</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R^2 Performance</a:t>
                      </a:r>
                      <a:endParaRPr lang="en-US" sz="1200">
                        <a:effectLst/>
                        <a:latin typeface="Times New Roman" panose="02020603050405020304" pitchFamily="18" charset="0"/>
                        <a:ea typeface="Times New Roman" panose="02020603050405020304" pitchFamily="18" charset="0"/>
                      </a:endParaRPr>
                    </a:p>
                  </a:txBody>
                  <a:tcPr marL="8757" marR="8757" marT="0" marB="0"/>
                </a:tc>
                <a:tc gridSpan="2">
                  <a:txBody>
                    <a:bodyPr/>
                    <a:lstStyle/>
                    <a:p>
                      <a:pPr marL="0" marR="0" algn="l">
                        <a:lnSpc>
                          <a:spcPct val="100000"/>
                        </a:lnSpc>
                        <a:spcBef>
                          <a:spcPts val="0"/>
                        </a:spcBef>
                        <a:spcAft>
                          <a:spcPts val="0"/>
                        </a:spcAft>
                      </a:pPr>
                      <a:r>
                        <a:rPr lang="en-US" sz="1200" dirty="0">
                          <a:effectLst/>
                        </a:rPr>
                        <a:t>R^2 Performance on Test set  </a:t>
                      </a:r>
                      <a:br>
                        <a:rPr lang="en-US" sz="1200" dirty="0">
                          <a:effectLst/>
                        </a:rPr>
                      </a:br>
                      <a:r>
                        <a:rPr lang="en-US" sz="1200" dirty="0">
                          <a:effectLst/>
                        </a:rPr>
                        <a:t>Cross Validation on Train set</a:t>
                      </a:r>
                      <a:endParaRPr lang="en-US" sz="1200" dirty="0">
                        <a:effectLst/>
                        <a:latin typeface="Times New Roman" panose="02020603050405020304" pitchFamily="18" charset="0"/>
                        <a:ea typeface="Times New Roman" panose="02020603050405020304" pitchFamily="18" charset="0"/>
                      </a:endParaRPr>
                    </a:p>
                  </a:txBody>
                  <a:tcPr marL="8757" marR="8757" marT="0" marB="0"/>
                </a:tc>
                <a:tc hMerge="1">
                  <a:txBody>
                    <a:bodyPr/>
                    <a:lstStyle/>
                    <a:p>
                      <a:endParaRPr lang="en-US"/>
                    </a:p>
                  </a:txBody>
                  <a:tcPr/>
                </a:tc>
                <a:tc gridSpan="2">
                  <a:txBody>
                    <a:bodyPr/>
                    <a:lstStyle/>
                    <a:p>
                      <a:pPr marL="0" marR="0" algn="l">
                        <a:lnSpc>
                          <a:spcPct val="100000"/>
                        </a:lnSpc>
                        <a:spcBef>
                          <a:spcPts val="0"/>
                        </a:spcBef>
                        <a:spcAft>
                          <a:spcPts val="0"/>
                        </a:spcAft>
                      </a:pPr>
                      <a:r>
                        <a:rPr lang="en-US" sz="1200" dirty="0">
                          <a:effectLst/>
                        </a:rPr>
                        <a:t>MAE performance</a:t>
                      </a:r>
                    </a:p>
                    <a:p>
                      <a:pPr marL="0" marR="0" algn="l">
                        <a:lnSpc>
                          <a:spcPct val="100000"/>
                        </a:lnSpc>
                        <a:spcBef>
                          <a:spcPts val="0"/>
                        </a:spcBef>
                        <a:spcAft>
                          <a:spcPts val="0"/>
                        </a:spcAft>
                      </a:pPr>
                      <a:r>
                        <a:rPr lang="en-US" sz="1200" dirty="0">
                          <a:effectLst/>
                        </a:rPr>
                        <a:t>+Cross- Validation on Train set</a:t>
                      </a:r>
                      <a:endParaRPr lang="en-US" sz="1200" dirty="0">
                        <a:effectLst/>
                        <a:latin typeface="Times New Roman" panose="02020603050405020304" pitchFamily="18" charset="0"/>
                        <a:ea typeface="Times New Roman" panose="02020603050405020304" pitchFamily="18" charset="0"/>
                      </a:endParaRPr>
                    </a:p>
                  </a:txBody>
                  <a:tcPr marL="8757" marR="8757" marT="0" marB="0"/>
                </a:tc>
                <a:tc hMerge="1">
                  <a:txBody>
                    <a:bodyPr/>
                    <a:lstStyle/>
                    <a:p>
                      <a:endParaRPr lang="en-US"/>
                    </a:p>
                  </a:txBody>
                  <a:tcPr/>
                </a:tc>
                <a:extLst>
                  <a:ext uri="{0D108BD9-81ED-4DB2-BD59-A6C34878D82A}">
                    <a16:rowId xmlns:a16="http://schemas.microsoft.com/office/drawing/2014/main" val="951122188"/>
                  </a:ext>
                </a:extLst>
              </a:tr>
              <a:tr h="137582">
                <a:tc>
                  <a:txBody>
                    <a:bodyPr/>
                    <a:lstStyle/>
                    <a:p>
                      <a:pPr marL="0" marR="0" algn="ctr">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Train, Test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mean , std</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range of R^2 (mean-/+2std)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Train</a:t>
                      </a:r>
                      <a:br>
                        <a:rPr lang="en-US" sz="1200" dirty="0">
                          <a:effectLst/>
                        </a:rPr>
                      </a:br>
                      <a:r>
                        <a:rPr lang="en-US" sz="1200" dirty="0">
                          <a:effectLst/>
                        </a:rPr>
                        <a:t> (mean, std)</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Test (mean)</a:t>
                      </a:r>
                      <a:endParaRPr lang="en-US" sz="1200" dirty="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1169107866"/>
                  </a:ext>
                </a:extLst>
              </a:tr>
              <a:tr h="571532">
                <a:tc>
                  <a:txBody>
                    <a:bodyPr/>
                    <a:lstStyle/>
                    <a:p>
                      <a:pPr marL="0" marR="0" algn="ctr">
                        <a:lnSpc>
                          <a:spcPct val="100000"/>
                        </a:lnSpc>
                        <a:spcBef>
                          <a:spcPts val="0"/>
                        </a:spcBef>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Linear Regression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Median</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Yes</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0.818 ,  0.721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8.548</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9.407</a:t>
                      </a:r>
                    </a:p>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2792190578"/>
                  </a:ext>
                </a:extLst>
              </a:tr>
              <a:tr h="571532">
                <a:tc>
                  <a:txBody>
                    <a:bodyPr/>
                    <a:lstStyle/>
                    <a:p>
                      <a:pPr marL="0" marR="0" algn="ctr">
                        <a:lnSpc>
                          <a:spcPct val="100000"/>
                        </a:lnSpc>
                        <a:spcBef>
                          <a:spcPts val="0"/>
                        </a:spcBef>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Linear Regression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Yes</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0.817 ,  0.716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3095114818"/>
                  </a:ext>
                </a:extLst>
              </a:tr>
              <a:tr h="571532">
                <a:tc>
                  <a:txBody>
                    <a:bodyPr/>
                    <a:lstStyle/>
                    <a:p>
                      <a:pPr marL="0" marR="0" algn="ctr">
                        <a:lnSpc>
                          <a:spcPct val="100000"/>
                        </a:lnSpc>
                        <a:spcBef>
                          <a:spcPts val="0"/>
                        </a:spcBef>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Linear Regression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Median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Yes</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K=10</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 0.767 , 0.626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0.6606, 0.0657</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[0.53, 0.79]</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9.502</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11.202</a:t>
                      </a:r>
                      <a:endParaRPr lang="en-US" sz="120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3471962271"/>
                  </a:ext>
                </a:extLst>
              </a:tr>
              <a:tr h="571532">
                <a:tc>
                  <a:txBody>
                    <a:bodyPr/>
                    <a:lstStyle/>
                    <a:p>
                      <a:pPr marL="0" marR="0" algn="ctr">
                        <a:lnSpc>
                          <a:spcPct val="100000"/>
                        </a:lnSpc>
                        <a:spcBef>
                          <a:spcPts val="0"/>
                        </a:spcBef>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Linear Regression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Median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Yes</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K=15</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0.792 , 0.638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0.6327, 0.0950</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[0.44, 0.82]</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9.21176</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10.488246</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3410105725"/>
                  </a:ext>
                </a:extLst>
              </a:tr>
              <a:tr h="571532">
                <a:tc>
                  <a:txBody>
                    <a:bodyPr/>
                    <a:lstStyle/>
                    <a:p>
                      <a:pPr marL="0" marR="0" algn="ctr">
                        <a:lnSpc>
                          <a:spcPct val="100000"/>
                        </a:lnSpc>
                        <a:spcBef>
                          <a:spcPts val="0"/>
                        </a:spcBef>
                        <a:spcAft>
                          <a:spcPts val="0"/>
                        </a:spcAft>
                      </a:pPr>
                      <a:r>
                        <a:rPr lang="en-US" sz="1200" dirty="0">
                          <a:effectLst/>
                        </a:rPr>
                        <a:t>5</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Linear Regression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Median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Yes</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K=8</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0.762,  0.597</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0.6815 , 0.0459</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[0.59, 0.77]</a:t>
                      </a:r>
                    </a:p>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highlight>
                            <a:srgbClr val="FFFF00"/>
                          </a:highlight>
                        </a:rPr>
                        <a:t>10.499, 1.622</a:t>
                      </a:r>
                      <a:endParaRPr lang="en-US" sz="1200">
                        <a:effectLst/>
                      </a:endParaRPr>
                    </a:p>
                    <a:p>
                      <a:pPr marL="0" marR="0" algn="l">
                        <a:lnSpc>
                          <a:spcPct val="100000"/>
                        </a:lnSpc>
                        <a:spcBef>
                          <a:spcPts val="0"/>
                        </a:spcBef>
                        <a:spcAft>
                          <a:spcPts val="0"/>
                        </a:spcAft>
                      </a:pPr>
                      <a:r>
                        <a:rPr lang="en-US" sz="1200">
                          <a:effectLst/>
                          <a:highlight>
                            <a:srgbClr val="FFFF00"/>
                          </a:highligh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highlight>
                            <a:srgbClr val="FFFF00"/>
                          </a:highlight>
                        </a:rPr>
                        <a:t>11.7935</a:t>
                      </a:r>
                      <a:endParaRPr lang="en-US" sz="120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4157177099"/>
                  </a:ext>
                </a:extLst>
              </a:tr>
              <a:tr h="518845">
                <a:tc>
                  <a:txBody>
                    <a:bodyPr/>
                    <a:lstStyle/>
                    <a:p>
                      <a:pPr marL="0" marR="0" algn="ctr">
                        <a:lnSpc>
                          <a:spcPct val="100000"/>
                        </a:lnSpc>
                        <a:spcBef>
                          <a:spcPts val="0"/>
                        </a:spcBef>
                        <a:spcAft>
                          <a:spcPts val="0"/>
                        </a:spcAft>
                      </a:pPr>
                      <a:r>
                        <a:rPr lang="en-US" sz="1200" dirty="0">
                          <a:effectLst/>
                        </a:rPr>
                        <a:t>6</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Random Forest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Median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Yes</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default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0.6385, 0.1444</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[0.3497 , 0.927]</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3865525908"/>
                  </a:ext>
                </a:extLst>
              </a:tr>
              <a:tr h="518845">
                <a:tc>
                  <a:txBody>
                    <a:bodyPr/>
                    <a:lstStyle/>
                    <a:p>
                      <a:pPr marL="0" marR="0" algn="ctr">
                        <a:lnSpc>
                          <a:spcPct val="100000"/>
                        </a:lnSpc>
                        <a:spcBef>
                          <a:spcPts val="0"/>
                        </a:spcBef>
                        <a:spcAft>
                          <a:spcPts val="0"/>
                        </a:spcAft>
                      </a:pPr>
                      <a:r>
                        <a:rPr lang="en-US" sz="1200" dirty="0">
                          <a:effectLst/>
                        </a:rPr>
                        <a:t>7</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Random Forest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Median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None</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number trees: 69</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0.7082, 0.0656</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[0.5769 , 0.8395]</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highlight>
                            <a:srgbClr val="FFFF00"/>
                          </a:highlight>
                        </a:rPr>
                        <a:t>9.659,  1.349</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highlight>
                            <a:srgbClr val="FFFF00"/>
                          </a:highlight>
                        </a:rPr>
                        <a:t>9.4955</a:t>
                      </a:r>
                      <a:endParaRPr lang="en-US" sz="1200" dirty="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441744374"/>
                  </a:ext>
                </a:extLst>
              </a:tr>
            </a:tbl>
          </a:graphicData>
        </a:graphic>
      </p:graphicFrame>
      <p:sp>
        <p:nvSpPr>
          <p:cNvPr id="7" name="TextBox 6">
            <a:extLst>
              <a:ext uri="{FF2B5EF4-FFF2-40B4-BE49-F238E27FC236}">
                <a16:creationId xmlns:a16="http://schemas.microsoft.com/office/drawing/2014/main" id="{D65E95FC-380B-4B86-8AC0-B7B87D4FB3E5}"/>
              </a:ext>
            </a:extLst>
          </p:cNvPr>
          <p:cNvSpPr txBox="1"/>
          <p:nvPr/>
        </p:nvSpPr>
        <p:spPr>
          <a:xfrm>
            <a:off x="84666" y="6460064"/>
            <a:ext cx="3071675" cy="646331"/>
          </a:xfrm>
          <a:prstGeom prst="rect">
            <a:avLst/>
          </a:prstGeom>
          <a:noFill/>
        </p:spPr>
        <p:txBody>
          <a:bodyPr wrap="none" rtlCol="0">
            <a:spAutoFit/>
          </a:bodyPr>
          <a:lstStyle/>
          <a:p>
            <a:r>
              <a:rPr lang="en-US" sz="1800" b="1" dirty="0">
                <a:solidFill>
                  <a:schemeClr val="bg1"/>
                </a:solidFill>
                <a:effectLst/>
                <a:ea typeface="Times New Roman" panose="02020603050405020304" pitchFamily="18" charset="0"/>
              </a:rPr>
              <a:t>Modeling results and analysis</a:t>
            </a:r>
            <a:endParaRPr lang="en-US" sz="800" b="1" dirty="0">
              <a:solidFill>
                <a:schemeClr val="bg1"/>
              </a:solidFill>
            </a:endParaRPr>
          </a:p>
          <a:p>
            <a:endParaRPr lang="en-US" dirty="0"/>
          </a:p>
        </p:txBody>
      </p:sp>
    </p:spTree>
    <p:extLst>
      <p:ext uri="{BB962C8B-B14F-4D97-AF65-F5344CB8AC3E}">
        <p14:creationId xmlns:p14="http://schemas.microsoft.com/office/powerpoint/2010/main" val="2088511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5A5A-4E61-4521-A249-F9E548075923}"/>
              </a:ext>
            </a:extLst>
          </p:cNvPr>
          <p:cNvSpPr>
            <a:spLocks noGrp="1"/>
          </p:cNvSpPr>
          <p:nvPr>
            <p:ph type="title"/>
          </p:nvPr>
        </p:nvSpPr>
        <p:spPr/>
        <p:txBody>
          <a:bodyPr>
            <a:noAutofit/>
          </a:bodyPr>
          <a:lstStyle/>
          <a:p>
            <a:r>
              <a:rPr lang="en-US" sz="4700" dirty="0"/>
              <a:t>Summary and conclusion</a:t>
            </a:r>
          </a:p>
        </p:txBody>
      </p:sp>
      <mc:AlternateContent xmlns:mc="http://schemas.openxmlformats.org/markup-compatibility/2006">
        <mc:Choice xmlns:am3d="http://schemas.microsoft.com/office/drawing/2017/model3d" Requires="am3d">
          <p:graphicFrame>
            <p:nvGraphicFramePr>
              <p:cNvPr id="6" name="3D Model 5" descr="Downhill Ski">
                <a:extLst>
                  <a:ext uri="{FF2B5EF4-FFF2-40B4-BE49-F238E27FC236}">
                    <a16:creationId xmlns:a16="http://schemas.microsoft.com/office/drawing/2014/main" id="{92A0E1CB-948B-4FA7-8449-488FAA254000}"/>
                  </a:ext>
                </a:extLst>
              </p:cNvPr>
              <p:cNvGraphicFramePr>
                <a:graphicFrameLocks noChangeAspect="1"/>
              </p:cNvGraphicFramePr>
              <p:nvPr>
                <p:extLst>
                  <p:ext uri="{D42A27DB-BD31-4B8C-83A1-F6EECF244321}">
                    <p14:modId xmlns:p14="http://schemas.microsoft.com/office/powerpoint/2010/main" val="346932410"/>
                  </p:ext>
                </p:extLst>
              </p:nvPr>
            </p:nvGraphicFramePr>
            <p:xfrm rot="17527953">
              <a:off x="4851023" y="1139994"/>
              <a:ext cx="6192363" cy="3383456"/>
            </p:xfrm>
            <a:graphic>
              <a:graphicData uri="http://schemas.microsoft.com/office/drawing/2017/model3d">
                <am3d:model3d r:embed="rId2">
                  <am3d:spPr>
                    <a:xfrm rot="17527953">
                      <a:off x="0" y="0"/>
                      <a:ext cx="6192363" cy="3383456"/>
                    </a:xfrm>
                    <a:prstGeom prst="rect">
                      <a:avLst/>
                    </a:prstGeom>
                  </am3d:spPr>
                  <am3d:camera>
                    <am3d:pos x="0" y="0" z="47614836"/>
                    <am3d:up dx="0" dy="36000000" dz="0"/>
                    <am3d:lookAt x="0" y="0" z="0"/>
                    <am3d:perspective fov="2700000"/>
                  </am3d:camera>
                  <am3d:trans>
                    <am3d:meterPerModelUnit n="9914865" d="1000000"/>
                    <am3d:preTrans dx="33667" dy="-2364078" dz="11634"/>
                    <am3d:scale>
                      <am3d:sx n="1000000" d="1000000"/>
                      <am3d:sy n="1000000" d="1000000"/>
                      <am3d:sz n="1000000" d="1000000"/>
                    </am3d:scale>
                    <am3d:rot ax="5678023" ay="139027" az="-1590762"/>
                    <am3d:postTrans dx="0" dy="0" dz="0"/>
                  </am3d:trans>
                  <am3d:raster rName="Office3DRenderer" rVer="16.0.8326">
                    <am3d:blip r:embed="rId3"/>
                  </am3d:raster>
                  <am3d:objViewport viewportSz="72648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ownhill Ski">
                <a:extLst>
                  <a:ext uri="{FF2B5EF4-FFF2-40B4-BE49-F238E27FC236}">
                    <a16:creationId xmlns:a16="http://schemas.microsoft.com/office/drawing/2014/main" id="{92A0E1CB-948B-4FA7-8449-488FAA254000}"/>
                  </a:ext>
                </a:extLst>
              </p:cNvPr>
              <p:cNvPicPr>
                <a:picLocks noGrp="1" noRot="1" noChangeAspect="1" noMove="1" noResize="1" noEditPoints="1" noAdjustHandles="1" noChangeArrowheads="1" noChangeShapeType="1" noCrop="1"/>
              </p:cNvPicPr>
              <p:nvPr/>
            </p:nvPicPr>
            <p:blipFill>
              <a:blip r:embed="rId3"/>
              <a:stretch>
                <a:fillRect/>
              </a:stretch>
            </p:blipFill>
            <p:spPr>
              <a:xfrm rot="17527953">
                <a:off x="4851023" y="1139994"/>
                <a:ext cx="6192363" cy="33834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Downhill Ski">
                <a:extLst>
                  <a:ext uri="{FF2B5EF4-FFF2-40B4-BE49-F238E27FC236}">
                    <a16:creationId xmlns:a16="http://schemas.microsoft.com/office/drawing/2014/main" id="{F6F936FD-C3A8-4587-9CD7-3A441DC2E59F}"/>
                  </a:ext>
                </a:extLst>
              </p:cNvPr>
              <p:cNvGraphicFramePr>
                <a:graphicFrameLocks noChangeAspect="1"/>
              </p:cNvGraphicFramePr>
              <p:nvPr>
                <p:extLst>
                  <p:ext uri="{D42A27DB-BD31-4B8C-83A1-F6EECF244321}">
                    <p14:modId xmlns:p14="http://schemas.microsoft.com/office/powerpoint/2010/main" val="3298091341"/>
                  </p:ext>
                </p:extLst>
              </p:nvPr>
            </p:nvGraphicFramePr>
            <p:xfrm rot="17527953">
              <a:off x="5894621" y="2165214"/>
              <a:ext cx="6192363" cy="3383456"/>
            </p:xfrm>
            <a:graphic>
              <a:graphicData uri="http://schemas.microsoft.com/office/drawing/2017/model3d">
                <am3d:model3d r:embed="rId2">
                  <am3d:spPr>
                    <a:xfrm rot="17527953">
                      <a:off x="0" y="0"/>
                      <a:ext cx="6192363" cy="3383456"/>
                    </a:xfrm>
                    <a:prstGeom prst="rect">
                      <a:avLst/>
                    </a:prstGeom>
                  </am3d:spPr>
                  <am3d:camera>
                    <am3d:pos x="0" y="0" z="47614836"/>
                    <am3d:up dx="0" dy="36000000" dz="0"/>
                    <am3d:lookAt x="0" y="0" z="0"/>
                    <am3d:perspective fov="2700000"/>
                  </am3d:camera>
                  <am3d:trans>
                    <am3d:meterPerModelUnit n="9914865" d="1000000"/>
                    <am3d:preTrans dx="33667" dy="-2364078" dz="11634"/>
                    <am3d:scale>
                      <am3d:sx n="1000000" d="1000000"/>
                      <am3d:sy n="1000000" d="1000000"/>
                      <am3d:sz n="1000000" d="1000000"/>
                    </am3d:scale>
                    <am3d:rot ax="5678023" ay="139027" az="-1590762"/>
                    <am3d:postTrans dx="0" dy="0" dz="0"/>
                  </am3d:trans>
                  <am3d:raster rName="Office3DRenderer" rVer="16.0.8326">
                    <am3d:blip r:embed="rId4"/>
                  </am3d:raster>
                  <am3d:objViewport viewportSz="72648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Downhill Ski">
                <a:extLst>
                  <a:ext uri="{FF2B5EF4-FFF2-40B4-BE49-F238E27FC236}">
                    <a16:creationId xmlns:a16="http://schemas.microsoft.com/office/drawing/2014/main" id="{F6F936FD-C3A8-4587-9CD7-3A441DC2E59F}"/>
                  </a:ext>
                </a:extLst>
              </p:cNvPr>
              <p:cNvPicPr>
                <a:picLocks noGrp="1" noRot="1" noChangeAspect="1" noMove="1" noResize="1" noEditPoints="1" noAdjustHandles="1" noChangeArrowheads="1" noChangeShapeType="1" noCrop="1"/>
              </p:cNvPicPr>
              <p:nvPr/>
            </p:nvPicPr>
            <p:blipFill>
              <a:blip r:embed="rId4"/>
              <a:stretch>
                <a:fillRect/>
              </a:stretch>
            </p:blipFill>
            <p:spPr>
              <a:xfrm rot="17527953">
                <a:off x="5894621" y="2165214"/>
                <a:ext cx="6192363" cy="33834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Content Placeholder 4" descr="Skiing Boot">
                <a:extLst>
                  <a:ext uri="{FF2B5EF4-FFF2-40B4-BE49-F238E27FC236}">
                    <a16:creationId xmlns:a16="http://schemas.microsoft.com/office/drawing/2014/main" id="{BB751719-8662-418E-86D4-82D7062CF28A}"/>
                  </a:ext>
                </a:extLst>
              </p:cNvPr>
              <p:cNvGraphicFramePr>
                <a:graphicFrameLocks noChangeAspect="1"/>
              </p:cNvGraphicFramePr>
              <p:nvPr>
                <p:extLst>
                  <p:ext uri="{D42A27DB-BD31-4B8C-83A1-F6EECF244321}">
                    <p14:modId xmlns:p14="http://schemas.microsoft.com/office/powerpoint/2010/main" val="1619711923"/>
                  </p:ext>
                </p:extLst>
              </p:nvPr>
            </p:nvGraphicFramePr>
            <p:xfrm rot="2786321">
              <a:off x="7589213" y="1566136"/>
              <a:ext cx="1085358" cy="2042523"/>
            </p:xfrm>
            <a:graphic>
              <a:graphicData uri="http://schemas.microsoft.com/office/drawing/2017/model3d">
                <am3d:model3d r:embed="rId5">
                  <am3d:spPr>
                    <a:xfrm rot="2786321">
                      <a:off x="0" y="0"/>
                      <a:ext cx="1085358" cy="2042523"/>
                    </a:xfrm>
                    <a:prstGeom prst="rect">
                      <a:avLst/>
                    </a:prstGeom>
                  </am3d:spPr>
                  <am3d:camera>
                    <am3d:pos x="0" y="0" z="67192726"/>
                    <am3d:up dx="0" dy="36000000" dz="0"/>
                    <am3d:lookAt x="0" y="0" z="0"/>
                    <am3d:perspective fov="2700000"/>
                  </am3d:camera>
                  <am3d:trans>
                    <am3d:meterPerModelUnit n="19128350" d="1000000"/>
                    <am3d:preTrans dx="-1" dy="-18016181" dz="-2823051"/>
                    <am3d:scale>
                      <am3d:sx n="1000000" d="1000000"/>
                      <am3d:sy n="1000000" d="1000000"/>
                      <am3d:sz n="1000000" d="1000000"/>
                    </am3d:scale>
                    <am3d:rot ax="5045647" ay="24456" az="236071"/>
                    <am3d:postTrans dx="0" dy="0" dz="0"/>
                  </am3d:trans>
                  <am3d:raster rName="Office3DRenderer" rVer="16.0.8326">
                    <am3d:blip r:embed="rId6"/>
                  </am3d:raster>
                  <am3d:objViewport viewportSz="33757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4" descr="Skiing Boot">
                <a:extLst>
                  <a:ext uri="{FF2B5EF4-FFF2-40B4-BE49-F238E27FC236}">
                    <a16:creationId xmlns:a16="http://schemas.microsoft.com/office/drawing/2014/main" id="{BB751719-8662-418E-86D4-82D7062CF28A}"/>
                  </a:ext>
                </a:extLst>
              </p:cNvPr>
              <p:cNvPicPr>
                <a:picLocks noGrp="1" noRot="1" noChangeAspect="1" noMove="1" noResize="1" noEditPoints="1" noAdjustHandles="1" noChangeArrowheads="1" noChangeShapeType="1" noCrop="1"/>
              </p:cNvPicPr>
              <p:nvPr/>
            </p:nvPicPr>
            <p:blipFill>
              <a:blip r:embed="rId6"/>
              <a:stretch>
                <a:fillRect/>
              </a:stretch>
            </p:blipFill>
            <p:spPr>
              <a:xfrm rot="2786321">
                <a:off x="7589213" y="1566136"/>
                <a:ext cx="1085358" cy="20425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Content Placeholder 4" descr="Skiing Boot">
                <a:extLst>
                  <a:ext uri="{FF2B5EF4-FFF2-40B4-BE49-F238E27FC236}">
                    <a16:creationId xmlns:a16="http://schemas.microsoft.com/office/drawing/2014/main" id="{4585E04A-E222-448D-947B-154D29E2EC90}"/>
                  </a:ext>
                </a:extLst>
              </p:cNvPr>
              <p:cNvGraphicFramePr>
                <a:graphicFrameLocks noChangeAspect="1"/>
              </p:cNvGraphicFramePr>
              <p:nvPr>
                <p:extLst>
                  <p:ext uri="{D42A27DB-BD31-4B8C-83A1-F6EECF244321}">
                    <p14:modId xmlns:p14="http://schemas.microsoft.com/office/powerpoint/2010/main" val="1189106128"/>
                  </p:ext>
                </p:extLst>
              </p:nvPr>
            </p:nvGraphicFramePr>
            <p:xfrm rot="2786321">
              <a:off x="8709370" y="2530026"/>
              <a:ext cx="1085358" cy="2042523"/>
            </p:xfrm>
            <a:graphic>
              <a:graphicData uri="http://schemas.microsoft.com/office/drawing/2017/model3d">
                <am3d:model3d r:embed="rId5">
                  <am3d:spPr>
                    <a:xfrm rot="2786321">
                      <a:off x="0" y="0"/>
                      <a:ext cx="1085358" cy="2042523"/>
                    </a:xfrm>
                    <a:prstGeom prst="rect">
                      <a:avLst/>
                    </a:prstGeom>
                  </am3d:spPr>
                  <am3d:camera>
                    <am3d:pos x="0" y="0" z="67192726"/>
                    <am3d:up dx="0" dy="36000000" dz="0"/>
                    <am3d:lookAt x="0" y="0" z="0"/>
                    <am3d:perspective fov="2700000"/>
                  </am3d:camera>
                  <am3d:trans>
                    <am3d:meterPerModelUnit n="19128350" d="1000000"/>
                    <am3d:preTrans dx="-1" dy="-18016181" dz="-2823051"/>
                    <am3d:scale>
                      <am3d:sx n="1000000" d="1000000"/>
                      <am3d:sy n="1000000" d="1000000"/>
                      <am3d:sz n="1000000" d="1000000"/>
                    </am3d:scale>
                    <am3d:rot ax="5045647" ay="24456" az="236071"/>
                    <am3d:postTrans dx="0" dy="0" dz="0"/>
                  </am3d:trans>
                  <am3d:raster rName="Office3DRenderer" rVer="16.0.8326">
                    <am3d:blip r:embed="rId7"/>
                  </am3d:raster>
                  <am3d:objViewport viewportSz="33757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Content Placeholder 4" descr="Skiing Boot">
                <a:extLst>
                  <a:ext uri="{FF2B5EF4-FFF2-40B4-BE49-F238E27FC236}">
                    <a16:creationId xmlns:a16="http://schemas.microsoft.com/office/drawing/2014/main" id="{4585E04A-E222-448D-947B-154D29E2EC90}"/>
                  </a:ext>
                </a:extLst>
              </p:cNvPr>
              <p:cNvPicPr>
                <a:picLocks noGrp="1" noRot="1" noChangeAspect="1" noMove="1" noResize="1" noEditPoints="1" noAdjustHandles="1" noChangeArrowheads="1" noChangeShapeType="1" noCrop="1"/>
              </p:cNvPicPr>
              <p:nvPr/>
            </p:nvPicPr>
            <p:blipFill>
              <a:blip r:embed="rId7"/>
              <a:stretch>
                <a:fillRect/>
              </a:stretch>
            </p:blipFill>
            <p:spPr>
              <a:xfrm rot="2786321">
                <a:off x="8709370" y="2530026"/>
                <a:ext cx="1085358" cy="2042523"/>
              </a:xfrm>
              <a:prstGeom prst="rect">
                <a:avLst/>
              </a:prstGeom>
            </p:spPr>
          </p:pic>
        </mc:Fallback>
      </mc:AlternateContent>
    </p:spTree>
    <p:extLst>
      <p:ext uri="{BB962C8B-B14F-4D97-AF65-F5344CB8AC3E}">
        <p14:creationId xmlns:p14="http://schemas.microsoft.com/office/powerpoint/2010/main" val="3515768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D685-4CBD-4972-896D-571F355A2F93}"/>
              </a:ext>
            </a:extLst>
          </p:cNvPr>
          <p:cNvSpPr>
            <a:spLocks noGrp="1"/>
          </p:cNvSpPr>
          <p:nvPr>
            <p:ph type="title"/>
          </p:nvPr>
        </p:nvSpPr>
        <p:spPr/>
        <p:txBody>
          <a:bodyPr/>
          <a:lstStyle/>
          <a:p>
            <a:r>
              <a:rPr lang="en-US" dirty="0"/>
              <a:t>Summary and conclusion</a:t>
            </a:r>
          </a:p>
        </p:txBody>
      </p:sp>
      <mc:AlternateContent xmlns:mc="http://schemas.openxmlformats.org/markup-compatibility/2006">
        <mc:Choice xmlns:am3d="http://schemas.microsoft.com/office/drawing/2017/model3d" Requires="am3d">
          <p:graphicFrame>
            <p:nvGraphicFramePr>
              <p:cNvPr id="6" name="3D Model 5" descr="Downhill Ski">
                <a:extLst>
                  <a:ext uri="{FF2B5EF4-FFF2-40B4-BE49-F238E27FC236}">
                    <a16:creationId xmlns:a16="http://schemas.microsoft.com/office/drawing/2014/main" id="{89D1C12C-5270-4E07-893A-7970C2275C25}"/>
                  </a:ext>
                </a:extLst>
              </p:cNvPr>
              <p:cNvGraphicFramePr>
                <a:graphicFrameLocks noChangeAspect="1"/>
              </p:cNvGraphicFramePr>
              <p:nvPr>
                <p:extLst>
                  <p:ext uri="{D42A27DB-BD31-4B8C-83A1-F6EECF244321}">
                    <p14:modId xmlns:p14="http://schemas.microsoft.com/office/powerpoint/2010/main" val="2221507347"/>
                  </p:ext>
                </p:extLst>
              </p:nvPr>
            </p:nvGraphicFramePr>
            <p:xfrm rot="15806608">
              <a:off x="-2688537" y="2381659"/>
              <a:ext cx="6806604" cy="1297707"/>
            </p:xfrm>
            <a:graphic>
              <a:graphicData uri="http://schemas.microsoft.com/office/drawing/2017/model3d">
                <am3d:model3d r:embed="rId3">
                  <am3d:spPr>
                    <a:xfrm rot="15806608">
                      <a:off x="0" y="0"/>
                      <a:ext cx="6806604" cy="1297707"/>
                    </a:xfrm>
                    <a:prstGeom prst="rect">
                      <a:avLst/>
                    </a:prstGeom>
                  </am3d:spPr>
                  <am3d:camera>
                    <am3d:pos x="0" y="0" z="47614836"/>
                    <am3d:up dx="0" dy="36000000" dz="0"/>
                    <am3d:lookAt x="0" y="0" z="0"/>
                    <am3d:perspective fov="2700000"/>
                  </am3d:camera>
                  <am3d:trans>
                    <am3d:meterPerModelUnit n="9914865" d="1000000"/>
                    <am3d:preTrans dx="33667" dy="-2364078" dz="11634"/>
                    <am3d:scale>
                      <am3d:sx n="1000000" d="1000000"/>
                      <am3d:sy n="1000000" d="1000000"/>
                      <am3d:sz n="1000000" d="1000000"/>
                    </am3d:scale>
                    <am3d:rot ax="588607" ay="-1021289" az="10626021"/>
                    <am3d:postTrans dx="0" dy="0" dz="0"/>
                  </am3d:trans>
                  <am3d:raster rName="Office3DRenderer" rVer="16.0.8326">
                    <am3d:blip r:embed="rId4"/>
                  </am3d:raster>
                  <am3d:objViewport viewportSz="69211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ownhill Ski">
                <a:extLst>
                  <a:ext uri="{FF2B5EF4-FFF2-40B4-BE49-F238E27FC236}">
                    <a16:creationId xmlns:a16="http://schemas.microsoft.com/office/drawing/2014/main" id="{89D1C12C-5270-4E07-893A-7970C2275C25}"/>
                  </a:ext>
                </a:extLst>
              </p:cNvPr>
              <p:cNvPicPr>
                <a:picLocks noGrp="1" noRot="1" noChangeAspect="1" noMove="1" noResize="1" noEditPoints="1" noAdjustHandles="1" noChangeArrowheads="1" noChangeShapeType="1" noCrop="1"/>
              </p:cNvPicPr>
              <p:nvPr/>
            </p:nvPicPr>
            <p:blipFill>
              <a:blip r:embed="rId4"/>
              <a:stretch>
                <a:fillRect/>
              </a:stretch>
            </p:blipFill>
            <p:spPr>
              <a:xfrm rot="15806608">
                <a:off x="-2688537" y="2381659"/>
                <a:ext cx="6806604" cy="129770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Downhill Ski">
                <a:extLst>
                  <a:ext uri="{FF2B5EF4-FFF2-40B4-BE49-F238E27FC236}">
                    <a16:creationId xmlns:a16="http://schemas.microsoft.com/office/drawing/2014/main" id="{84422F93-36A1-45CE-BD13-E3A2C9D6D429}"/>
                  </a:ext>
                </a:extLst>
              </p:cNvPr>
              <p:cNvGraphicFramePr>
                <a:graphicFrameLocks noChangeAspect="1"/>
              </p:cNvGraphicFramePr>
              <p:nvPr>
                <p:extLst>
                  <p:ext uri="{D42A27DB-BD31-4B8C-83A1-F6EECF244321}">
                    <p14:modId xmlns:p14="http://schemas.microsoft.com/office/powerpoint/2010/main" val="3714000214"/>
                  </p:ext>
                </p:extLst>
              </p:nvPr>
            </p:nvGraphicFramePr>
            <p:xfrm rot="16200000">
              <a:off x="-2414560" y="3198958"/>
              <a:ext cx="7023679" cy="1370474"/>
            </p:xfrm>
            <a:graphic>
              <a:graphicData uri="http://schemas.microsoft.com/office/drawing/2017/model3d">
                <am3d:model3d r:embed="rId3">
                  <am3d:spPr>
                    <a:xfrm rot="16200000">
                      <a:off x="0" y="0"/>
                      <a:ext cx="7023679" cy="1370474"/>
                    </a:xfrm>
                    <a:prstGeom prst="rect">
                      <a:avLst/>
                    </a:prstGeom>
                  </am3d:spPr>
                  <am3d:camera>
                    <am3d:pos x="0" y="0" z="47614836"/>
                    <am3d:up dx="0" dy="36000000" dz="0"/>
                    <am3d:lookAt x="0" y="0" z="0"/>
                    <am3d:perspective fov="2700000"/>
                  </am3d:camera>
                  <am3d:trans>
                    <am3d:meterPerModelUnit n="9914865" d="1000000"/>
                    <am3d:preTrans dx="33667" dy="-2364078" dz="11634"/>
                    <am3d:scale>
                      <am3d:sx n="1000000" d="1000000"/>
                      <am3d:sy n="1000000" d="1000000"/>
                      <am3d:sz n="1000000" d="1000000"/>
                    </am3d:scale>
                    <am3d:rot ax="834042" ay="805798" az="-10602854"/>
                    <am3d:postTrans dx="0" dy="0" dz="0"/>
                  </am3d:trans>
                  <am3d:raster rName="Office3DRenderer" rVer="16.0.8326">
                    <am3d:blip r:embed="rId5"/>
                  </am3d:raster>
                  <am3d:objViewport viewportSz="71686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Downhill Ski">
                <a:extLst>
                  <a:ext uri="{FF2B5EF4-FFF2-40B4-BE49-F238E27FC236}">
                    <a16:creationId xmlns:a16="http://schemas.microsoft.com/office/drawing/2014/main" id="{84422F93-36A1-45CE-BD13-E3A2C9D6D429}"/>
                  </a:ext>
                </a:extLst>
              </p:cNvPr>
              <p:cNvPicPr>
                <a:picLocks noGrp="1" noRot="1" noChangeAspect="1" noMove="1" noResize="1" noEditPoints="1" noAdjustHandles="1" noChangeArrowheads="1" noChangeShapeType="1" noCrop="1"/>
              </p:cNvPicPr>
              <p:nvPr/>
            </p:nvPicPr>
            <p:blipFill>
              <a:blip r:embed="rId5"/>
              <a:stretch>
                <a:fillRect/>
              </a:stretch>
            </p:blipFill>
            <p:spPr>
              <a:xfrm rot="16200000">
                <a:off x="-2414560" y="3198958"/>
                <a:ext cx="7023679" cy="13704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Content Placeholder 4" descr="Skiing Boot">
                <a:extLst>
                  <a:ext uri="{FF2B5EF4-FFF2-40B4-BE49-F238E27FC236}">
                    <a16:creationId xmlns:a16="http://schemas.microsoft.com/office/drawing/2014/main" id="{7C24A8E4-87A6-4511-8A71-1F25E13B795B}"/>
                  </a:ext>
                </a:extLst>
              </p:cNvPr>
              <p:cNvGraphicFramePr>
                <a:graphicFrameLocks noChangeAspect="1"/>
              </p:cNvGraphicFramePr>
              <p:nvPr>
                <p:extLst>
                  <p:ext uri="{D42A27DB-BD31-4B8C-83A1-F6EECF244321}">
                    <p14:modId xmlns:p14="http://schemas.microsoft.com/office/powerpoint/2010/main" val="3127570088"/>
                  </p:ext>
                </p:extLst>
              </p:nvPr>
            </p:nvGraphicFramePr>
            <p:xfrm rot="401667">
              <a:off x="9358932" y="3037799"/>
              <a:ext cx="2170855" cy="3033038"/>
            </p:xfrm>
            <a:graphic>
              <a:graphicData uri="http://schemas.microsoft.com/office/drawing/2017/model3d">
                <am3d:model3d r:embed="rId6">
                  <am3d:spPr>
                    <a:xfrm rot="401667">
                      <a:off x="0" y="0"/>
                      <a:ext cx="2170855" cy="3033038"/>
                    </a:xfrm>
                    <a:prstGeom prst="rect">
                      <a:avLst/>
                    </a:prstGeom>
                  </am3d:spPr>
                  <am3d:camera>
                    <am3d:pos x="0" y="0" z="67192726"/>
                    <am3d:up dx="0" dy="36000000" dz="0"/>
                    <am3d:lookAt x="0" y="0" z="0"/>
                    <am3d:perspective fov="2700000"/>
                  </am3d:camera>
                  <am3d:trans>
                    <am3d:meterPerModelUnit n="19128350" d="1000000"/>
                    <am3d:preTrans dx="-1" dy="-18016181" dz="-2823051"/>
                    <am3d:scale>
                      <am3d:sx n="1000000" d="1000000"/>
                      <am3d:sy n="1000000" d="1000000"/>
                      <am3d:sz n="1000000" d="1000000"/>
                    </am3d:scale>
                    <am3d:rot ax="2793701" ay="-3037762" az="-2353682"/>
                    <am3d:postTrans dx="0" dy="0" dz="0"/>
                  </am3d:trans>
                  <am3d:raster rName="Office3DRenderer" rVer="16.0.8326">
                    <am3d:blip r:embed="rId7"/>
                  </am3d:raster>
                  <am3d:objViewport viewportSz="3895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4" descr="Skiing Boot">
                <a:extLst>
                  <a:ext uri="{FF2B5EF4-FFF2-40B4-BE49-F238E27FC236}">
                    <a16:creationId xmlns:a16="http://schemas.microsoft.com/office/drawing/2014/main" id="{7C24A8E4-87A6-4511-8A71-1F25E13B795B}"/>
                  </a:ext>
                </a:extLst>
              </p:cNvPr>
              <p:cNvPicPr>
                <a:picLocks noGrp="1" noRot="1" noChangeAspect="1" noMove="1" noResize="1" noEditPoints="1" noAdjustHandles="1" noChangeArrowheads="1" noChangeShapeType="1" noCrop="1"/>
              </p:cNvPicPr>
              <p:nvPr/>
            </p:nvPicPr>
            <p:blipFill>
              <a:blip r:embed="rId7"/>
              <a:stretch>
                <a:fillRect/>
              </a:stretch>
            </p:blipFill>
            <p:spPr>
              <a:xfrm rot="401667">
                <a:off x="9358932" y="3037799"/>
                <a:ext cx="2170855" cy="30330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Content Placeholder 4" descr="Skiing Boot">
                <a:extLst>
                  <a:ext uri="{FF2B5EF4-FFF2-40B4-BE49-F238E27FC236}">
                    <a16:creationId xmlns:a16="http://schemas.microsoft.com/office/drawing/2014/main" id="{07FE0E15-B037-4889-BDA0-15F56595F4C6}"/>
                  </a:ext>
                </a:extLst>
              </p:cNvPr>
              <p:cNvGraphicFramePr>
                <a:graphicFrameLocks noGrp="1" noChangeAspect="1"/>
              </p:cNvGraphicFramePr>
              <p:nvPr>
                <p:ph idx="1"/>
                <p:extLst>
                  <p:ext uri="{D42A27DB-BD31-4B8C-83A1-F6EECF244321}">
                    <p14:modId xmlns:p14="http://schemas.microsoft.com/office/powerpoint/2010/main" val="4098320170"/>
                  </p:ext>
                </p:extLst>
              </p:nvPr>
            </p:nvGraphicFramePr>
            <p:xfrm>
              <a:off x="9795360" y="3429000"/>
              <a:ext cx="2236940" cy="2998453"/>
            </p:xfrm>
            <a:graphic>
              <a:graphicData uri="http://schemas.microsoft.com/office/drawing/2017/model3d">
                <am3d:model3d r:embed="rId6">
                  <am3d:spPr>
                    <a:xfrm>
                      <a:off x="0" y="0"/>
                      <a:ext cx="2236940" cy="2998453"/>
                    </a:xfrm>
                    <a:prstGeom prst="rect">
                      <a:avLst/>
                    </a:prstGeom>
                  </am3d:spPr>
                  <am3d:camera>
                    <am3d:pos x="0" y="0" z="67192726"/>
                    <am3d:up dx="0" dy="36000000" dz="0"/>
                    <am3d:lookAt x="0" y="0" z="0"/>
                    <am3d:perspective fov="2700000"/>
                  </am3d:camera>
                  <am3d:trans>
                    <am3d:meterPerModelUnit n="19128350" d="1000000"/>
                    <am3d:preTrans dx="-1" dy="-18016181" dz="-2823051"/>
                    <am3d:scale>
                      <am3d:sx n="1000000" d="1000000"/>
                      <am3d:sy n="1000000" d="1000000"/>
                      <am3d:sz n="1000000" d="1000000"/>
                    </am3d:scale>
                    <am3d:rot ax="3438084" ay="-2844852" az="-2934825"/>
                    <am3d:postTrans dx="0" dy="0" dz="0"/>
                  </am3d:trans>
                  <am3d:raster rName="Office3DRenderer" rVer="16.0.8326">
                    <am3d:blip r:embed="rId8"/>
                  </am3d:raster>
                  <am3d:objViewport viewportSz="40836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descr="Skiing Boot">
                <a:extLst>
                  <a:ext uri="{FF2B5EF4-FFF2-40B4-BE49-F238E27FC236}">
                    <a16:creationId xmlns:a16="http://schemas.microsoft.com/office/drawing/2014/main" id="{07FE0E15-B037-4889-BDA0-15F56595F4C6}"/>
                  </a:ext>
                </a:extLst>
              </p:cNvPr>
              <p:cNvPicPr>
                <a:picLocks noGrp="1" noRot="1" noChangeAspect="1" noMove="1" noResize="1" noEditPoints="1" noAdjustHandles="1" noChangeArrowheads="1" noChangeShapeType="1" noCrop="1"/>
              </p:cNvPicPr>
              <p:nvPr/>
            </p:nvPicPr>
            <p:blipFill>
              <a:blip r:embed="rId8"/>
              <a:stretch>
                <a:fillRect/>
              </a:stretch>
            </p:blipFill>
            <p:spPr>
              <a:xfrm>
                <a:off x="9795360" y="3429000"/>
                <a:ext cx="2236940" cy="2998453"/>
              </a:xfrm>
              <a:prstGeom prst="rect">
                <a:avLst/>
              </a:prstGeom>
            </p:spPr>
          </p:pic>
        </mc:Fallback>
      </mc:AlternateContent>
      <p:graphicFrame>
        <p:nvGraphicFramePr>
          <p:cNvPr id="9" name="Diagram 8">
            <a:extLst>
              <a:ext uri="{FF2B5EF4-FFF2-40B4-BE49-F238E27FC236}">
                <a16:creationId xmlns:a16="http://schemas.microsoft.com/office/drawing/2014/main" id="{C977535F-E52E-432A-90A7-BFEE0240A9FE}"/>
              </a:ext>
            </a:extLst>
          </p:cNvPr>
          <p:cNvGraphicFramePr/>
          <p:nvPr>
            <p:extLst>
              <p:ext uri="{D42A27DB-BD31-4B8C-83A1-F6EECF244321}">
                <p14:modId xmlns:p14="http://schemas.microsoft.com/office/powerpoint/2010/main" val="387479885"/>
              </p:ext>
            </p:extLst>
          </p:nvPr>
        </p:nvGraphicFramePr>
        <p:xfrm>
          <a:off x="1649185" y="2641258"/>
          <a:ext cx="3553130" cy="290728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194507D8-F22A-4534-A651-B2C90EFD1156}"/>
              </a:ext>
            </a:extLst>
          </p:cNvPr>
          <p:cNvSpPr txBox="1"/>
          <p:nvPr/>
        </p:nvSpPr>
        <p:spPr>
          <a:xfrm>
            <a:off x="5118100" y="2339178"/>
            <a:ext cx="5280144" cy="873572"/>
          </a:xfrm>
          <a:prstGeom prst="rect">
            <a:avLst/>
          </a:prstGeom>
          <a:noFill/>
        </p:spPr>
        <p:txBody>
          <a:bodyPr wrap="square" rtlCol="0">
            <a:spAutoFit/>
          </a:bodyPr>
          <a:lstStyle/>
          <a:p>
            <a:pPr marL="0" marR="0" indent="228600">
              <a:lnSpc>
                <a:spcPct val="150000"/>
              </a:lnSpc>
              <a:spcBef>
                <a:spcPts val="1200"/>
              </a:spcBef>
              <a:spcAft>
                <a:spcPts val="0"/>
              </a:spcAft>
            </a:pPr>
            <a:r>
              <a:rPr lang="en-US"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Being able to sense how facilities support a given  </a:t>
            </a:r>
            <a:br>
              <a:rPr lang="en-US"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ticket price is valuable business intelligence</a:t>
            </a:r>
            <a:endParaRPr lang="en-US" dirty="0">
              <a:solidFill>
                <a:schemeClr val="accent1">
                  <a:lumMod val="50000"/>
                </a:schemeClr>
              </a:solidFill>
              <a:effectLst/>
              <a:latin typeface="Times New Roman" panose="02020603050405020304" pitchFamily="18" charset="0"/>
              <a:ea typeface="Times New Roman" panose="02020603050405020304" pitchFamily="18" charset="0"/>
            </a:endParaRPr>
          </a:p>
        </p:txBody>
      </p:sp>
      <p:graphicFrame>
        <p:nvGraphicFramePr>
          <p:cNvPr id="12" name="Diagram 11">
            <a:extLst>
              <a:ext uri="{FF2B5EF4-FFF2-40B4-BE49-F238E27FC236}">
                <a16:creationId xmlns:a16="http://schemas.microsoft.com/office/drawing/2014/main" id="{A2BE4E26-38CB-401E-88CE-0CA5F6D3A116}"/>
              </a:ext>
            </a:extLst>
          </p:cNvPr>
          <p:cNvGraphicFramePr/>
          <p:nvPr>
            <p:extLst>
              <p:ext uri="{D42A27DB-BD31-4B8C-83A1-F6EECF244321}">
                <p14:modId xmlns:p14="http://schemas.microsoft.com/office/powerpoint/2010/main" val="3149671368"/>
              </p:ext>
            </p:extLst>
          </p:nvPr>
        </p:nvGraphicFramePr>
        <p:xfrm>
          <a:off x="5118100" y="3382746"/>
          <a:ext cx="5048250" cy="266360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3" name="TextBox 12">
            <a:extLst>
              <a:ext uri="{FF2B5EF4-FFF2-40B4-BE49-F238E27FC236}">
                <a16:creationId xmlns:a16="http://schemas.microsoft.com/office/drawing/2014/main" id="{392BE7B1-61DA-4FE9-8591-C070FAEE81ED}"/>
              </a:ext>
            </a:extLst>
          </p:cNvPr>
          <p:cNvSpPr txBox="1"/>
          <p:nvPr/>
        </p:nvSpPr>
        <p:spPr>
          <a:xfrm>
            <a:off x="2273264" y="2921605"/>
            <a:ext cx="626710" cy="400110"/>
          </a:xfrm>
          <a:prstGeom prst="rect">
            <a:avLst/>
          </a:prstGeom>
          <a:noFill/>
        </p:spPr>
        <p:txBody>
          <a:bodyPr wrap="none" rtlCol="0">
            <a:spAutoFit/>
          </a:bodyPr>
          <a:lstStyle/>
          <a:p>
            <a:r>
              <a:rPr lang="en-US" sz="2000" b="1" dirty="0">
                <a:solidFill>
                  <a:srgbClr val="FFFFFF"/>
                </a:solidFill>
              </a:rPr>
              <a:t>$81</a:t>
            </a:r>
          </a:p>
        </p:txBody>
      </p:sp>
      <p:sp>
        <p:nvSpPr>
          <p:cNvPr id="14" name="TextBox 13">
            <a:extLst>
              <a:ext uri="{FF2B5EF4-FFF2-40B4-BE49-F238E27FC236}">
                <a16:creationId xmlns:a16="http://schemas.microsoft.com/office/drawing/2014/main" id="{C989F01B-82ED-43DB-B70D-EA56CFC98351}"/>
              </a:ext>
            </a:extLst>
          </p:cNvPr>
          <p:cNvSpPr txBox="1"/>
          <p:nvPr/>
        </p:nvSpPr>
        <p:spPr>
          <a:xfrm>
            <a:off x="3864099" y="4855226"/>
            <a:ext cx="635430" cy="400110"/>
          </a:xfrm>
          <a:prstGeom prst="rect">
            <a:avLst/>
          </a:prstGeom>
          <a:noFill/>
        </p:spPr>
        <p:txBody>
          <a:bodyPr wrap="none" rtlCol="0">
            <a:spAutoFit/>
          </a:bodyPr>
          <a:lstStyle/>
          <a:p>
            <a:r>
              <a:rPr lang="en-US" sz="2000" b="1" dirty="0">
                <a:solidFill>
                  <a:srgbClr val="FFFFFF"/>
                </a:solidFill>
              </a:rPr>
              <a:t>$94</a:t>
            </a:r>
          </a:p>
        </p:txBody>
      </p:sp>
    </p:spTree>
    <p:extLst>
      <p:ext uri="{BB962C8B-B14F-4D97-AF65-F5344CB8AC3E}">
        <p14:creationId xmlns:p14="http://schemas.microsoft.com/office/powerpoint/2010/main" val="4107338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{5F50224D-3CCF-407E-9A97-66AFE3E9C03C}tf56160789_win32</Template>
  <TotalTime>16329</TotalTime>
  <Words>1987</Words>
  <Application>Microsoft Office PowerPoint</Application>
  <PresentationFormat>Widescreen</PresentationFormat>
  <Paragraphs>232</Paragraphs>
  <Slides>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Bookman Old Style</vt:lpstr>
      <vt:lpstr>Calibri</vt:lpstr>
      <vt:lpstr>Franklin Gothic Book</vt:lpstr>
      <vt:lpstr>Symbol</vt:lpstr>
      <vt:lpstr>Times New Roman</vt:lpstr>
      <vt:lpstr>Wingdings</vt:lpstr>
      <vt:lpstr>1_RetrospectVTI</vt:lpstr>
      <vt:lpstr>Big Mountain Resort Montana</vt:lpstr>
      <vt:lpstr>Problem Identification and how can we help </vt:lpstr>
      <vt:lpstr>PowerPoint Presentation</vt:lpstr>
      <vt:lpstr>PowerPoint Presentation</vt:lpstr>
      <vt:lpstr>PowerPoint Presentation</vt:lpstr>
      <vt:lpstr>PowerPoint Presentation</vt:lpstr>
      <vt:lpstr>PowerPoint Presentation</vt:lpstr>
      <vt:lpstr>Summary and conclusion</vt:lpstr>
      <vt:lpstr>Summary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libi vosh</dc:creator>
  <cp:lastModifiedBy>libi vosh</cp:lastModifiedBy>
  <cp:revision>38</cp:revision>
  <dcterms:created xsi:type="dcterms:W3CDTF">2021-08-11T19:24:40Z</dcterms:created>
  <dcterms:modified xsi:type="dcterms:W3CDTF">2021-08-23T03:34:26Z</dcterms:modified>
</cp:coreProperties>
</file>